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7" r:id="rId4"/>
    <p:sldId id="270" r:id="rId5"/>
    <p:sldId id="278" r:id="rId6"/>
    <p:sldId id="273" r:id="rId7"/>
    <p:sldId id="258" r:id="rId8"/>
    <p:sldId id="268" r:id="rId9"/>
    <p:sldId id="274" r:id="rId10"/>
    <p:sldId id="269" r:id="rId11"/>
    <p:sldId id="275" r:id="rId12"/>
    <p:sldId id="276" r:id="rId13"/>
    <p:sldId id="272" r:id="rId14"/>
    <p:sldId id="285" r:id="rId15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5337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48612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7316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45788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69040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79184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6402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91303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6946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97245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8120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0327-31AA-4F68-8F01-5524420E5D90}" type="datetimeFigureOut">
              <a:rPr lang="de-AT" smtClean="0"/>
              <a:t>23.12.2016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187-B2F4-4529-8D8E-CB7BEEE21C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45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"/>
            <a:ext cx="9144000" cy="1737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81237" y="2472532"/>
            <a:ext cx="6182687" cy="3475394"/>
          </a:xfrm>
        </p:spPr>
        <p:txBody>
          <a:bodyPr>
            <a:noAutofit/>
          </a:bodyPr>
          <a:lstStyle/>
          <a:p>
            <a:pPr algn="l"/>
            <a:r>
              <a:rPr lang="de-AT" sz="3600" b="1" dirty="0" err="1">
                <a:latin typeface="Colfax Regular" panose="020B0304000000010002" pitchFamily="34" charset="0"/>
                <a:cs typeface="Arial" panose="020B0604020202020204" pitchFamily="34" charset="0"/>
              </a:rPr>
              <a:t>Partnerschaftlichkeit</a:t>
            </a:r>
            <a:r>
              <a:rPr lang="de-AT" sz="3600" b="1" dirty="0">
                <a:latin typeface="Colfax Regular" panose="020B0304000000010002" pitchFamily="34" charset="0"/>
                <a:cs typeface="Arial" panose="020B0604020202020204" pitchFamily="34" charset="0"/>
              </a:rPr>
              <a:t> als Fundament des Projekterfolgs bei Leistungsänderungen</a:t>
            </a:r>
            <a:br>
              <a:rPr lang="de-AT" sz="3600" b="1" dirty="0">
                <a:latin typeface="Colfax Regular" panose="020B0304000000010002" pitchFamily="34" charset="0"/>
                <a:cs typeface="Arial" panose="020B0604020202020204" pitchFamily="34" charset="0"/>
              </a:rPr>
            </a:br>
            <a:br>
              <a:rPr lang="de-AT" sz="3600" b="1" dirty="0">
                <a:latin typeface="Colfax Regular" panose="020B0304000000010002" pitchFamily="34" charset="0"/>
                <a:cs typeface="Arial" panose="020B0604020202020204" pitchFamily="34" charset="0"/>
              </a:rPr>
            </a:br>
            <a:r>
              <a:rPr lang="de-AT" sz="2800" b="1" dirty="0">
                <a:latin typeface="Colfax Regular" panose="020B0304000000010002" pitchFamily="34" charset="0"/>
                <a:cs typeface="Arial" panose="020B0604020202020204" pitchFamily="34" charset="0"/>
              </a:rPr>
              <a:t>12.01.2017 / Wolfgang </a:t>
            </a:r>
            <a:r>
              <a:rPr lang="de-AT" sz="2800" b="1" dirty="0" err="1">
                <a:latin typeface="Colfax Regular" panose="020B0304000000010002" pitchFamily="34" charset="0"/>
                <a:cs typeface="Arial" panose="020B0604020202020204" pitchFamily="34" charset="0"/>
              </a:rPr>
              <a:t>Kradischnig</a:t>
            </a:r>
            <a:endParaRPr lang="de-AT" sz="3600" b="1" dirty="0">
              <a:latin typeface="Colfax Regular" panose="020B0304000000010002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425116847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1841513" y="2878773"/>
            <a:ext cx="6182687" cy="20272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800" b="1" dirty="0">
                <a:latin typeface="Colfax Regular" panose="020B0304000000010002" pitchFamily="34" charset="0"/>
                <a:cs typeface="Arial" panose="020B0604020202020204" pitchFamily="34" charset="0"/>
              </a:rPr>
              <a:t>Wertschätzung und Begeisterung entfalten Potenziale, und erhöhen den wirtschaftlichen Erfolg!</a:t>
            </a:r>
          </a:p>
        </p:txBody>
      </p:sp>
    </p:spTree>
    <p:extLst>
      <p:ext uri="{BB962C8B-B14F-4D97-AF65-F5344CB8AC3E}">
        <p14:creationId xmlns:p14="http://schemas.microsoft.com/office/powerpoint/2010/main" val="60556728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r="1434"/>
          <a:stretch>
            <a:fillRect/>
          </a:stretch>
        </p:blipFill>
        <p:spPr bwMode="auto">
          <a:xfrm>
            <a:off x="2837812" y="3053530"/>
            <a:ext cx="6306188" cy="3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9"/>
          <p:cNvSpPr txBox="1">
            <a:spLocks/>
          </p:cNvSpPr>
          <p:nvPr/>
        </p:nvSpPr>
        <p:spPr>
          <a:xfrm>
            <a:off x="229019" y="1797321"/>
            <a:ext cx="9213850" cy="4556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altLang="de-DE" dirty="0"/>
              <a:t>Code </a:t>
            </a:r>
            <a:r>
              <a:rPr lang="de-DE" altLang="de-DE" dirty="0" err="1"/>
              <a:t>of</a:t>
            </a:r>
            <a:r>
              <a:rPr lang="de-DE" altLang="de-DE" dirty="0"/>
              <a:t> Culture</a:t>
            </a:r>
          </a:p>
        </p:txBody>
      </p:sp>
      <p:sp>
        <p:nvSpPr>
          <p:cNvPr id="21" name="Inhaltsplatzhalter 11"/>
          <p:cNvSpPr txBox="1">
            <a:spLocks/>
          </p:cNvSpPr>
          <p:nvPr/>
        </p:nvSpPr>
        <p:spPr>
          <a:xfrm>
            <a:off x="275753" y="2503577"/>
            <a:ext cx="2134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buClr>
                <a:srgbClr val="FF0000"/>
              </a:buClr>
              <a:tabLst>
                <a:tab pos="180975" algn="l"/>
              </a:tabLst>
              <a:defRPr sz="2000" b="1">
                <a:latin typeface="Colfax Regular" panose="020B0304000000010002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/>
              <a:t>DO‘S &amp; DONT‘S</a:t>
            </a:r>
          </a:p>
        </p:txBody>
      </p:sp>
      <p:sp>
        <p:nvSpPr>
          <p:cNvPr id="22" name="Inhaltsplatzhalter 11"/>
          <p:cNvSpPr txBox="1">
            <a:spLocks/>
          </p:cNvSpPr>
          <p:nvPr/>
        </p:nvSpPr>
        <p:spPr>
          <a:xfrm>
            <a:off x="275142" y="3206522"/>
            <a:ext cx="942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buClr>
                <a:srgbClr val="FF0000"/>
              </a:buClr>
              <a:tabLst>
                <a:tab pos="180975" algn="l"/>
              </a:tabLst>
              <a:defRPr sz="2000" b="1">
                <a:latin typeface="Colfax Regular" panose="020B0304000000010002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dirty="0"/>
              <a:t>ETHISCHE GRUNDSÄTZE</a:t>
            </a:r>
          </a:p>
        </p:txBody>
      </p:sp>
      <p:sp>
        <p:nvSpPr>
          <p:cNvPr id="23" name="Pfeil nach oben 3"/>
          <p:cNvSpPr/>
          <p:nvPr/>
        </p:nvSpPr>
        <p:spPr>
          <a:xfrm>
            <a:off x="2254587" y="2339700"/>
            <a:ext cx="485775" cy="608012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4" name="Pfeil nach unten 7"/>
          <p:cNvSpPr/>
          <p:nvPr/>
        </p:nvSpPr>
        <p:spPr>
          <a:xfrm>
            <a:off x="2765762" y="2339700"/>
            <a:ext cx="485775" cy="627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61572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pic>
        <p:nvPicPr>
          <p:cNvPr id="19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02" y="1867387"/>
            <a:ext cx="3457036" cy="48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0812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pic>
        <p:nvPicPr>
          <p:cNvPr id="19" name="Grafik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r="2901" b="24649"/>
          <a:stretch>
            <a:fillRect/>
          </a:stretch>
        </p:blipFill>
        <p:spPr bwMode="auto">
          <a:xfrm>
            <a:off x="2482657" y="1876225"/>
            <a:ext cx="4349464" cy="522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9"/>
          <p:cNvSpPr txBox="1">
            <a:spLocks/>
          </p:cNvSpPr>
          <p:nvPr/>
        </p:nvSpPr>
        <p:spPr>
          <a:xfrm>
            <a:off x="947440" y="4225027"/>
            <a:ext cx="7989528" cy="2400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altLang="de-DE" dirty="0"/>
              <a:t>„Wenn der Sturm der Veränderung bläst,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 dann bauen die einen Mauern und die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 anderen Windmühlen“</a:t>
            </a:r>
          </a:p>
        </p:txBody>
      </p:sp>
    </p:spTree>
    <p:extLst>
      <p:ext uri="{BB962C8B-B14F-4D97-AF65-F5344CB8AC3E}">
        <p14:creationId xmlns:p14="http://schemas.microsoft.com/office/powerpoint/2010/main" val="229259493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89073" y="4814977"/>
            <a:ext cx="7316787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b="1" dirty="0">
                <a:solidFill>
                  <a:srgbClr val="606060"/>
                </a:solidFill>
                <a:latin typeface="Arial Black" pitchFamily="34" charset="0"/>
              </a:rPr>
              <a:t>Willkommen bei DELTA, den Gebäudedenkern !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de-DE" altLang="de-DE" sz="2000" b="1" dirty="0">
              <a:solidFill>
                <a:srgbClr val="60606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b="1" dirty="0">
                <a:solidFill>
                  <a:srgbClr val="606060"/>
                </a:solidFill>
                <a:latin typeface="Arial Black" pitchFamily="34" charset="0"/>
              </a:rPr>
              <a:t>www.delta.at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417638"/>
            <a:ext cx="251936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4458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shutterstock_46006885 - sw - Ausschnit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31" y="2775426"/>
            <a:ext cx="31083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20" name="Inhaltsplatzhalter 1"/>
          <p:cNvSpPr txBox="1">
            <a:spLocks/>
          </p:cNvSpPr>
          <p:nvPr/>
        </p:nvSpPr>
        <p:spPr>
          <a:xfrm>
            <a:off x="30343" y="1878442"/>
            <a:ext cx="8229600" cy="416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Die Berechenbarkeit von Bauprojekten !?</a:t>
            </a:r>
          </a:p>
        </p:txBody>
      </p:sp>
      <p:pic>
        <p:nvPicPr>
          <p:cNvPr id="21" name="Grafik 20" descr="shutterstock_9387756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81" y="2775426"/>
            <a:ext cx="3505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Inhaltsplatzhalter 1"/>
          <p:cNvSpPr txBox="1">
            <a:spLocks/>
          </p:cNvSpPr>
          <p:nvPr/>
        </p:nvSpPr>
        <p:spPr>
          <a:xfrm>
            <a:off x="1682931" y="5552008"/>
            <a:ext cx="7159144" cy="924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ym typeface="Wingdings"/>
              </a:rPr>
              <a:t> </a:t>
            </a:r>
            <a:r>
              <a:rPr lang="de-DE" dirty="0"/>
              <a:t>Das Zusammenwirken von Menschen</a:t>
            </a:r>
            <a:br>
              <a:rPr lang="de-DE" dirty="0"/>
            </a:br>
            <a:r>
              <a:rPr lang="de-DE" dirty="0"/>
              <a:t> ist nicht vorhersehbar!</a:t>
            </a:r>
          </a:p>
        </p:txBody>
      </p:sp>
    </p:spTree>
    <p:extLst>
      <p:ext uri="{BB962C8B-B14F-4D97-AF65-F5344CB8AC3E}">
        <p14:creationId xmlns:p14="http://schemas.microsoft.com/office/powerpoint/2010/main" val="1768628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3" descr="shutterstock_753596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25" y="2179208"/>
            <a:ext cx="4905150" cy="29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20" name="Inhaltsplatzhalter 1"/>
          <p:cNvSpPr txBox="1">
            <a:spLocks/>
          </p:cNvSpPr>
          <p:nvPr/>
        </p:nvSpPr>
        <p:spPr>
          <a:xfrm>
            <a:off x="134324" y="1782399"/>
            <a:ext cx="8229600" cy="7936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  <a:lvl3pPr lvl="2"/>
          </a:lstStyle>
          <a:p>
            <a:r>
              <a:rPr lang="de-DE" dirty="0"/>
              <a:t>Es gibt unzählige Ablaufmöglichkeiten </a:t>
            </a:r>
          </a:p>
          <a:p>
            <a:r>
              <a:rPr lang="de-DE" dirty="0"/>
              <a:t>für Bauprojekte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1768304" y="5686360"/>
            <a:ext cx="7185915" cy="1059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  <a:lvl3pPr lvl="2"/>
          </a:lstStyle>
          <a:p>
            <a:r>
              <a:rPr lang="de-DE" dirty="0">
                <a:solidFill>
                  <a:srgbClr val="FF0000"/>
                </a:solidFill>
                <a:sym typeface="Wingdings"/>
              </a:rPr>
              <a:t> </a:t>
            </a:r>
            <a:r>
              <a:rPr lang="de-DE" dirty="0">
                <a:solidFill>
                  <a:srgbClr val="FF0000"/>
                </a:solidFill>
              </a:rPr>
              <a:t>zum erfolgreichen Umgang damit brauchen wir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ebenso viele Lösungsmöglichkeiten.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9563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57305" y="3906984"/>
            <a:ext cx="618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FF0000"/>
              </a:buClr>
            </a:pPr>
            <a:r>
              <a:rPr lang="de-DE" altLang="de-DE" sz="2000" b="1" dirty="0">
                <a:latin typeface="Colfax Regular" panose="020B0304000000010002" pitchFamily="34" charset="0"/>
              </a:rPr>
              <a:t>Fließtext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2357305" y="2700000"/>
            <a:ext cx="6182687" cy="500222"/>
          </a:xfrm>
        </p:spPr>
        <p:txBody>
          <a:bodyPr anchor="t" anchorCtr="0">
            <a:normAutofit/>
          </a:bodyPr>
          <a:lstStyle/>
          <a:p>
            <a:pPr algn="l"/>
            <a:r>
              <a:rPr lang="de-AT" sz="2800" b="1" dirty="0">
                <a:latin typeface="Colfax Regular" panose="020B0304000000010002" pitchFamily="34" charset="0"/>
                <a:cs typeface="Arial" panose="020B0604020202020204" pitchFamily="34" charset="0"/>
              </a:rPr>
              <a:t>Folientitel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1644399" y="5458237"/>
            <a:ext cx="7499601" cy="13997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  <a:sym typeface="Wingdings"/>
              </a:rPr>
              <a:t></a:t>
            </a:r>
            <a:r>
              <a:rPr lang="de-DE" dirty="0">
                <a:solidFill>
                  <a:srgbClr val="FF0000"/>
                </a:solidFill>
              </a:rPr>
              <a:t> … ist nicht mit zentralistischen, hierarchischen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Systemen möglich!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77" y="2621531"/>
            <a:ext cx="55975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Inhaltsplatzhalter 1"/>
          <p:cNvSpPr txBox="1">
            <a:spLocks/>
          </p:cNvSpPr>
          <p:nvPr/>
        </p:nvSpPr>
        <p:spPr>
          <a:xfrm>
            <a:off x="59774" y="1793081"/>
            <a:ext cx="8229600" cy="4714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Beherrschen von Komplexität …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72100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20" name="Inhaltsplatzhalter 1"/>
          <p:cNvSpPr txBox="1">
            <a:spLocks/>
          </p:cNvSpPr>
          <p:nvPr/>
        </p:nvSpPr>
        <p:spPr>
          <a:xfrm>
            <a:off x="720000" y="4502440"/>
            <a:ext cx="8229600" cy="21180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  <a:lvl3pPr lvl="2"/>
          </a:lstStyle>
          <a:p>
            <a:pPr algn="r"/>
            <a:endParaRPr lang="de-DE" dirty="0">
              <a:solidFill>
                <a:srgbClr val="FF0000"/>
              </a:solidFill>
            </a:endParaRPr>
          </a:p>
          <a:p>
            <a:pPr algn="r"/>
            <a:r>
              <a:rPr lang="de-DE" dirty="0">
                <a:solidFill>
                  <a:srgbClr val="FF0000"/>
                </a:solidFill>
                <a:sym typeface="Wingdings"/>
              </a:rPr>
              <a:t> </a:t>
            </a:r>
            <a:r>
              <a:rPr lang="de-DE" dirty="0">
                <a:solidFill>
                  <a:srgbClr val="FF0000"/>
                </a:solidFill>
              </a:rPr>
              <a:t>In der Unberechenbarkeit von Bauprojekten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sind die Menschen die Lösung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… für eine andere Form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der Zusammenarbeit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21" name="Grafik 3" descr="shutterstock_753596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68" y="1830742"/>
            <a:ext cx="3963391" cy="293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5651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04"/>
            <a:ext cx="9144000" cy="17384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pic>
        <p:nvPicPr>
          <p:cNvPr id="20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r="54414" b="8832"/>
          <a:stretch/>
        </p:blipFill>
        <p:spPr bwMode="auto">
          <a:xfrm>
            <a:off x="1706233" y="2556669"/>
            <a:ext cx="2900273" cy="39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756577" y="6342186"/>
            <a:ext cx="618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FF0000"/>
              </a:buClr>
            </a:pPr>
            <a:r>
              <a:rPr lang="de-DE" altLang="de-DE" sz="2000" b="1" dirty="0">
                <a:latin typeface="Colfax Regular" panose="020B0304000000010002" pitchFamily="34" charset="0"/>
              </a:rPr>
              <a:t>Die Währung des Miteinander ist das Vertrauen!</a:t>
            </a:r>
          </a:p>
        </p:txBody>
      </p:sp>
      <p:pic>
        <p:nvPicPr>
          <p:cNvPr id="23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b="8832"/>
          <a:stretch/>
        </p:blipFill>
        <p:spPr bwMode="auto">
          <a:xfrm>
            <a:off x="4606506" y="2266157"/>
            <a:ext cx="3518363" cy="39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el 9"/>
          <p:cNvSpPr txBox="1">
            <a:spLocks/>
          </p:cNvSpPr>
          <p:nvPr/>
        </p:nvSpPr>
        <p:spPr>
          <a:xfrm>
            <a:off x="198407" y="1736756"/>
            <a:ext cx="9213850" cy="877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altLang="de-DE" dirty="0"/>
              <a:t>Soziale Systeme </a:t>
            </a:r>
            <a:br>
              <a:rPr lang="de-DE" altLang="de-DE" dirty="0"/>
            </a:br>
            <a:r>
              <a:rPr lang="de-DE" altLang="de-DE" dirty="0"/>
              <a:t>		- vernetztes Denken</a:t>
            </a:r>
          </a:p>
        </p:txBody>
      </p:sp>
    </p:spTree>
    <p:extLst>
      <p:ext uri="{BB962C8B-B14F-4D97-AF65-F5344CB8AC3E}">
        <p14:creationId xmlns:p14="http://schemas.microsoft.com/office/powerpoint/2010/main" val="2854008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 flipV="1">
            <a:off x="491677" y="2173686"/>
            <a:ext cx="0" cy="42504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91677" y="6424138"/>
            <a:ext cx="657162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496282" y="2167553"/>
            <a:ext cx="6571622" cy="42504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4599075" y="2173686"/>
            <a:ext cx="2063938" cy="734740"/>
            <a:chOff x="6408471" y="1929284"/>
            <a:chExt cx="2063938" cy="734740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6408471" y="1929284"/>
              <a:ext cx="2063938" cy="734740"/>
              <a:chOff x="6408471" y="1929284"/>
              <a:chExt cx="2063938" cy="734740"/>
            </a:xfrm>
          </p:grpSpPr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8248009" y="1929284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6" name="Ellipse 25"/>
              <p:cNvSpPr>
                <a:spLocks noChangeAspect="1"/>
              </p:cNvSpPr>
              <p:nvPr/>
            </p:nvSpPr>
            <p:spPr>
              <a:xfrm>
                <a:off x="8328409" y="2081684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7630380" y="1965388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7806223" y="2097568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>
                <a:off x="7108194" y="1965388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2" name="Ellipse 31"/>
              <p:cNvSpPr>
                <a:spLocks noChangeAspect="1"/>
              </p:cNvSpPr>
              <p:nvPr/>
            </p:nvSpPr>
            <p:spPr>
              <a:xfrm>
                <a:off x="7424011" y="2084396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3" name="Ellipse 32"/>
              <p:cNvSpPr>
                <a:spLocks noChangeAspect="1"/>
              </p:cNvSpPr>
              <p:nvPr/>
            </p:nvSpPr>
            <p:spPr>
              <a:xfrm>
                <a:off x="7167714" y="2183964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4" name="Ellipse 33"/>
              <p:cNvSpPr>
                <a:spLocks noChangeAspect="1"/>
              </p:cNvSpPr>
              <p:nvPr/>
            </p:nvSpPr>
            <p:spPr>
              <a:xfrm>
                <a:off x="7016500" y="2228396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5" name="Ellipse 34"/>
              <p:cNvSpPr>
                <a:spLocks noChangeAspect="1"/>
              </p:cNvSpPr>
              <p:nvPr/>
            </p:nvSpPr>
            <p:spPr>
              <a:xfrm>
                <a:off x="6995188" y="2061908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6" name="Ellipse 35"/>
              <p:cNvSpPr>
                <a:spLocks noChangeAspect="1"/>
              </p:cNvSpPr>
              <p:nvPr/>
            </p:nvSpPr>
            <p:spPr>
              <a:xfrm>
                <a:off x="6751371" y="2039964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7" name="Ellipse 36"/>
              <p:cNvSpPr>
                <a:spLocks noChangeAspect="1"/>
              </p:cNvSpPr>
              <p:nvPr/>
            </p:nvSpPr>
            <p:spPr>
              <a:xfrm>
                <a:off x="6408471" y="2520024"/>
                <a:ext cx="144000" cy="144000"/>
              </a:xfrm>
              <a:prstGeom prst="ellipse">
                <a:avLst/>
              </a:prstGeom>
              <a:solidFill>
                <a:srgbClr val="47B3C6"/>
              </a:solidFill>
              <a:ln>
                <a:solidFill>
                  <a:srgbClr val="47B3C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7055417" y="2129980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458136" y="2450310"/>
            <a:ext cx="1675339" cy="2490664"/>
            <a:chOff x="4267532" y="2205908"/>
            <a:chExt cx="1675339" cy="2490664"/>
          </a:xfrm>
        </p:grpSpPr>
        <p:sp>
          <p:nvSpPr>
            <p:cNvPr id="39" name="Ellipse 38"/>
            <p:cNvSpPr>
              <a:spLocks noChangeAspect="1"/>
            </p:cNvSpPr>
            <p:nvPr/>
          </p:nvSpPr>
          <p:spPr>
            <a:xfrm>
              <a:off x="5798871" y="2205908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4267532" y="2327964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>
            <a:xfrm>
              <a:off x="4565033" y="2785164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4339532" y="3130368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4283425" y="3339528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Ellipse 43"/>
            <p:cNvSpPr>
              <a:spLocks noChangeAspect="1"/>
            </p:cNvSpPr>
            <p:nvPr/>
          </p:nvSpPr>
          <p:spPr>
            <a:xfrm>
              <a:off x="4699359" y="2643912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4988139" y="3324288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5287444" y="3363576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5026065" y="4552572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199355" y="5320696"/>
            <a:ext cx="1090361" cy="505890"/>
            <a:chOff x="3008751" y="5076294"/>
            <a:chExt cx="1090361" cy="505890"/>
          </a:xfrm>
        </p:grpSpPr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3955112" y="5407704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3519598" y="5076294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3485698" y="5438184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3008751" y="5127789"/>
              <a:ext cx="144000" cy="144000"/>
            </a:xfrm>
            <a:prstGeom prst="ellipse">
              <a:avLst/>
            </a:prstGeom>
            <a:solidFill>
              <a:srgbClr val="47B3C6"/>
            </a:solidFill>
            <a:ln>
              <a:solidFill>
                <a:srgbClr val="47B3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53" name="Gerader Verbinder 52"/>
          <p:cNvCxnSpPr/>
          <p:nvPr/>
        </p:nvCxnSpPr>
        <p:spPr>
          <a:xfrm flipV="1">
            <a:off x="4423764" y="2185950"/>
            <a:ext cx="0" cy="423818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V="1">
            <a:off x="2458136" y="2179817"/>
            <a:ext cx="0" cy="423818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ihandform: Form 54"/>
          <p:cNvSpPr/>
          <p:nvPr/>
        </p:nvSpPr>
        <p:spPr>
          <a:xfrm>
            <a:off x="1147164" y="2240842"/>
            <a:ext cx="5920740" cy="3635161"/>
          </a:xfrm>
          <a:custGeom>
            <a:avLst/>
            <a:gdLst>
              <a:gd name="connsiteX0" fmla="*/ 5920740 w 5920740"/>
              <a:gd name="connsiteY0" fmla="*/ 0 h 3635161"/>
              <a:gd name="connsiteX1" fmla="*/ 4259580 w 5920740"/>
              <a:gd name="connsiteY1" fmla="*/ 144780 h 3635161"/>
              <a:gd name="connsiteX2" fmla="*/ 2423160 w 5920740"/>
              <a:gd name="connsiteY2" fmla="*/ 502920 h 3635161"/>
              <a:gd name="connsiteX3" fmla="*/ 1805940 w 5920740"/>
              <a:gd name="connsiteY3" fmla="*/ 1104900 h 3635161"/>
              <a:gd name="connsiteX4" fmla="*/ 1775460 w 5920740"/>
              <a:gd name="connsiteY4" fmla="*/ 2232660 h 3635161"/>
              <a:gd name="connsiteX5" fmla="*/ 1219200 w 5920740"/>
              <a:gd name="connsiteY5" fmla="*/ 3078480 h 3635161"/>
              <a:gd name="connsiteX6" fmla="*/ 0 w 5920740"/>
              <a:gd name="connsiteY6" fmla="*/ 3634740 h 363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740" h="3635161">
                <a:moveTo>
                  <a:pt x="5920740" y="0"/>
                </a:moveTo>
                <a:cubicBezTo>
                  <a:pt x="5381625" y="30480"/>
                  <a:pt x="4842510" y="60960"/>
                  <a:pt x="4259580" y="144780"/>
                </a:cubicBezTo>
                <a:cubicBezTo>
                  <a:pt x="3676650" y="228600"/>
                  <a:pt x="2832100" y="342900"/>
                  <a:pt x="2423160" y="502920"/>
                </a:cubicBezTo>
                <a:cubicBezTo>
                  <a:pt x="2014220" y="662940"/>
                  <a:pt x="1913890" y="816610"/>
                  <a:pt x="1805940" y="1104900"/>
                </a:cubicBezTo>
                <a:cubicBezTo>
                  <a:pt x="1697990" y="1393190"/>
                  <a:pt x="1873250" y="1903730"/>
                  <a:pt x="1775460" y="2232660"/>
                </a:cubicBezTo>
                <a:cubicBezTo>
                  <a:pt x="1677670" y="2561590"/>
                  <a:pt x="1515110" y="2844800"/>
                  <a:pt x="1219200" y="3078480"/>
                </a:cubicBezTo>
                <a:cubicBezTo>
                  <a:pt x="923290" y="3312160"/>
                  <a:pt x="68580" y="3648710"/>
                  <a:pt x="0" y="363474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Parallelogramm 47"/>
          <p:cNvSpPr/>
          <p:nvPr/>
        </p:nvSpPr>
        <p:spPr>
          <a:xfrm>
            <a:off x="2457997" y="2284366"/>
            <a:ext cx="1971294" cy="3542220"/>
          </a:xfrm>
          <a:custGeom>
            <a:avLst/>
            <a:gdLst>
              <a:gd name="connsiteX0" fmla="*/ 0 w 1216152"/>
              <a:gd name="connsiteY0" fmla="*/ 3511740 h 3511740"/>
              <a:gd name="connsiteX1" fmla="*/ 304038 w 1216152"/>
              <a:gd name="connsiteY1" fmla="*/ 0 h 3511740"/>
              <a:gd name="connsiteX2" fmla="*/ 1216152 w 1216152"/>
              <a:gd name="connsiteY2" fmla="*/ 0 h 3511740"/>
              <a:gd name="connsiteX3" fmla="*/ 912114 w 1216152"/>
              <a:gd name="connsiteY3" fmla="*/ 3511740 h 3511740"/>
              <a:gd name="connsiteX4" fmla="*/ 0 w 1216152"/>
              <a:gd name="connsiteY4" fmla="*/ 3511740 h 3511740"/>
              <a:gd name="connsiteX0" fmla="*/ 0 w 1232154"/>
              <a:gd name="connsiteY0" fmla="*/ 3511740 h 3542220"/>
              <a:gd name="connsiteX1" fmla="*/ 304038 w 1232154"/>
              <a:gd name="connsiteY1" fmla="*/ 0 h 3542220"/>
              <a:gd name="connsiteX2" fmla="*/ 1216152 w 1232154"/>
              <a:gd name="connsiteY2" fmla="*/ 0 h 3542220"/>
              <a:gd name="connsiteX3" fmla="*/ 1232154 w 1232154"/>
              <a:gd name="connsiteY3" fmla="*/ 3542220 h 3542220"/>
              <a:gd name="connsiteX4" fmla="*/ 0 w 1232154"/>
              <a:gd name="connsiteY4" fmla="*/ 3511740 h 3542220"/>
              <a:gd name="connsiteX0" fmla="*/ 732282 w 1964436"/>
              <a:gd name="connsiteY0" fmla="*/ 3511740 h 3542220"/>
              <a:gd name="connsiteX1" fmla="*/ 0 w 1964436"/>
              <a:gd name="connsiteY1" fmla="*/ 137160 h 3542220"/>
              <a:gd name="connsiteX2" fmla="*/ 1948434 w 1964436"/>
              <a:gd name="connsiteY2" fmla="*/ 0 h 3542220"/>
              <a:gd name="connsiteX3" fmla="*/ 1964436 w 1964436"/>
              <a:gd name="connsiteY3" fmla="*/ 3542220 h 3542220"/>
              <a:gd name="connsiteX4" fmla="*/ 732282 w 1964436"/>
              <a:gd name="connsiteY4" fmla="*/ 3511740 h 3542220"/>
              <a:gd name="connsiteX0" fmla="*/ 0 w 1971294"/>
              <a:gd name="connsiteY0" fmla="*/ 3542220 h 3542220"/>
              <a:gd name="connsiteX1" fmla="*/ 6858 w 1971294"/>
              <a:gd name="connsiteY1" fmla="*/ 137160 h 3542220"/>
              <a:gd name="connsiteX2" fmla="*/ 1955292 w 1971294"/>
              <a:gd name="connsiteY2" fmla="*/ 0 h 3542220"/>
              <a:gd name="connsiteX3" fmla="*/ 1971294 w 1971294"/>
              <a:gd name="connsiteY3" fmla="*/ 3542220 h 3542220"/>
              <a:gd name="connsiteX4" fmla="*/ 0 w 1971294"/>
              <a:gd name="connsiteY4" fmla="*/ 3542220 h 35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294" h="3542220">
                <a:moveTo>
                  <a:pt x="0" y="3542220"/>
                </a:moveTo>
                <a:lnTo>
                  <a:pt x="6858" y="137160"/>
                </a:lnTo>
                <a:lnTo>
                  <a:pt x="1955292" y="0"/>
                </a:lnTo>
                <a:lnTo>
                  <a:pt x="1971294" y="3542220"/>
                </a:lnTo>
                <a:lnTo>
                  <a:pt x="0" y="354222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Parallelogramm 49"/>
          <p:cNvSpPr/>
          <p:nvPr/>
        </p:nvSpPr>
        <p:spPr>
          <a:xfrm>
            <a:off x="1122940" y="5146429"/>
            <a:ext cx="1315212" cy="975360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99060 w 1315212"/>
              <a:gd name="connsiteY0" fmla="*/ 914400 h 914400"/>
              <a:gd name="connsiteX1" fmla="*/ 0 w 1315212"/>
              <a:gd name="connsiteY1" fmla="*/ 220980 h 914400"/>
              <a:gd name="connsiteX2" fmla="*/ 1315212 w 1315212"/>
              <a:gd name="connsiteY2" fmla="*/ 0 h 914400"/>
              <a:gd name="connsiteX3" fmla="*/ 1086612 w 1315212"/>
              <a:gd name="connsiteY3" fmla="*/ 914400 h 914400"/>
              <a:gd name="connsiteX4" fmla="*/ 99060 w 1315212"/>
              <a:gd name="connsiteY4" fmla="*/ 914400 h 914400"/>
              <a:gd name="connsiteX0" fmla="*/ 30480 w 1315212"/>
              <a:gd name="connsiteY0" fmla="*/ 975360 h 975360"/>
              <a:gd name="connsiteX1" fmla="*/ 0 w 1315212"/>
              <a:gd name="connsiteY1" fmla="*/ 220980 h 975360"/>
              <a:gd name="connsiteX2" fmla="*/ 1315212 w 1315212"/>
              <a:gd name="connsiteY2" fmla="*/ 0 h 975360"/>
              <a:gd name="connsiteX3" fmla="*/ 1086612 w 1315212"/>
              <a:gd name="connsiteY3" fmla="*/ 914400 h 975360"/>
              <a:gd name="connsiteX4" fmla="*/ 30480 w 1315212"/>
              <a:gd name="connsiteY4" fmla="*/ 975360 h 975360"/>
              <a:gd name="connsiteX0" fmla="*/ 30480 w 1315212"/>
              <a:gd name="connsiteY0" fmla="*/ 975360 h 975360"/>
              <a:gd name="connsiteX1" fmla="*/ 0 w 1315212"/>
              <a:gd name="connsiteY1" fmla="*/ 220980 h 975360"/>
              <a:gd name="connsiteX2" fmla="*/ 1315212 w 1315212"/>
              <a:gd name="connsiteY2" fmla="*/ 0 h 975360"/>
              <a:gd name="connsiteX3" fmla="*/ 1315212 w 1315212"/>
              <a:gd name="connsiteY3" fmla="*/ 678180 h 975360"/>
              <a:gd name="connsiteX4" fmla="*/ 30480 w 1315212"/>
              <a:gd name="connsiteY4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12" h="975360">
                <a:moveTo>
                  <a:pt x="30480" y="975360"/>
                </a:moveTo>
                <a:lnTo>
                  <a:pt x="0" y="220980"/>
                </a:lnTo>
                <a:lnTo>
                  <a:pt x="1315212" y="0"/>
                </a:lnTo>
                <a:lnTo>
                  <a:pt x="1315212" y="678180"/>
                </a:lnTo>
                <a:lnTo>
                  <a:pt x="30480" y="975360"/>
                </a:lnTo>
                <a:close/>
              </a:path>
            </a:pathLst>
          </a:custGeom>
          <a:noFill/>
          <a:ln w="19050">
            <a:solidFill>
              <a:srgbClr val="009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Textfeld 57"/>
          <p:cNvSpPr txBox="1"/>
          <p:nvPr/>
        </p:nvSpPr>
        <p:spPr>
          <a:xfrm>
            <a:off x="677921" y="6472899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900" dirty="0">
                <a:solidFill>
                  <a:srgbClr val="11275D"/>
                </a:solidFill>
              </a:rPr>
              <a:t>PARTNERSCHAFTLICHE PROJEKTKULTUR (BAUHERRENEINFLUSS, GELEBTE KULTUR-/PROZESSQUALITÄT</a:t>
            </a:r>
          </a:p>
          <a:p>
            <a:pPr algn="ctr"/>
            <a:r>
              <a:rPr lang="de-AT" sz="900" dirty="0">
                <a:solidFill>
                  <a:srgbClr val="11275D"/>
                </a:solidFill>
              </a:rPr>
              <a:t>VERTRAGLICHE GESTALTUNG, EINBINDUNG NUTZER)</a:t>
            </a:r>
          </a:p>
        </p:txBody>
      </p:sp>
      <p:sp>
        <p:nvSpPr>
          <p:cNvPr id="59" name="Textfeld 58"/>
          <p:cNvSpPr txBox="1"/>
          <p:nvPr/>
        </p:nvSpPr>
        <p:spPr>
          <a:xfrm rot="16200000">
            <a:off x="-1647146" y="4177977"/>
            <a:ext cx="39741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900" dirty="0">
                <a:solidFill>
                  <a:srgbClr val="11275D"/>
                </a:solidFill>
              </a:rPr>
              <a:t>PROJEKTERFOLG (KOSTEN, TERMINE, QUALITÄT, ZUFRIEDENHEIT)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61545" y="1732647"/>
            <a:ext cx="6088142" cy="480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2400" dirty="0"/>
              <a:t>Partnerschaftliche Projektkultur</a:t>
            </a:r>
          </a:p>
        </p:txBody>
      </p:sp>
      <p:sp>
        <p:nvSpPr>
          <p:cNvPr id="61" name="Parallelogramm 49"/>
          <p:cNvSpPr/>
          <p:nvPr/>
        </p:nvSpPr>
        <p:spPr>
          <a:xfrm>
            <a:off x="4445270" y="2030030"/>
            <a:ext cx="2648712" cy="1036320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99060 w 1315212"/>
              <a:gd name="connsiteY0" fmla="*/ 914400 h 914400"/>
              <a:gd name="connsiteX1" fmla="*/ 0 w 1315212"/>
              <a:gd name="connsiteY1" fmla="*/ 220980 h 914400"/>
              <a:gd name="connsiteX2" fmla="*/ 1315212 w 1315212"/>
              <a:gd name="connsiteY2" fmla="*/ 0 h 914400"/>
              <a:gd name="connsiteX3" fmla="*/ 1086612 w 1315212"/>
              <a:gd name="connsiteY3" fmla="*/ 914400 h 914400"/>
              <a:gd name="connsiteX4" fmla="*/ 99060 w 1315212"/>
              <a:gd name="connsiteY4" fmla="*/ 914400 h 914400"/>
              <a:gd name="connsiteX0" fmla="*/ 30480 w 1315212"/>
              <a:gd name="connsiteY0" fmla="*/ 975360 h 975360"/>
              <a:gd name="connsiteX1" fmla="*/ 0 w 1315212"/>
              <a:gd name="connsiteY1" fmla="*/ 220980 h 975360"/>
              <a:gd name="connsiteX2" fmla="*/ 1315212 w 1315212"/>
              <a:gd name="connsiteY2" fmla="*/ 0 h 975360"/>
              <a:gd name="connsiteX3" fmla="*/ 1086612 w 1315212"/>
              <a:gd name="connsiteY3" fmla="*/ 914400 h 975360"/>
              <a:gd name="connsiteX4" fmla="*/ 30480 w 1315212"/>
              <a:gd name="connsiteY4" fmla="*/ 975360 h 975360"/>
              <a:gd name="connsiteX0" fmla="*/ 30480 w 1315212"/>
              <a:gd name="connsiteY0" fmla="*/ 975360 h 975360"/>
              <a:gd name="connsiteX1" fmla="*/ 0 w 1315212"/>
              <a:gd name="connsiteY1" fmla="*/ 220980 h 975360"/>
              <a:gd name="connsiteX2" fmla="*/ 1315212 w 1315212"/>
              <a:gd name="connsiteY2" fmla="*/ 0 h 975360"/>
              <a:gd name="connsiteX3" fmla="*/ 1315212 w 1315212"/>
              <a:gd name="connsiteY3" fmla="*/ 678180 h 975360"/>
              <a:gd name="connsiteX4" fmla="*/ 30480 w 1315212"/>
              <a:gd name="connsiteY4" fmla="*/ 975360 h 975360"/>
              <a:gd name="connsiteX0" fmla="*/ 30480 w 2663952"/>
              <a:gd name="connsiteY0" fmla="*/ 1036320 h 1036320"/>
              <a:gd name="connsiteX1" fmla="*/ 0 w 2663952"/>
              <a:gd name="connsiteY1" fmla="*/ 281940 h 1036320"/>
              <a:gd name="connsiteX2" fmla="*/ 2663952 w 2663952"/>
              <a:gd name="connsiteY2" fmla="*/ 0 h 1036320"/>
              <a:gd name="connsiteX3" fmla="*/ 1315212 w 2663952"/>
              <a:gd name="connsiteY3" fmla="*/ 739140 h 1036320"/>
              <a:gd name="connsiteX4" fmla="*/ 30480 w 2663952"/>
              <a:gd name="connsiteY4" fmla="*/ 1036320 h 1036320"/>
              <a:gd name="connsiteX0" fmla="*/ 30480 w 2679192"/>
              <a:gd name="connsiteY0" fmla="*/ 1036320 h 1036320"/>
              <a:gd name="connsiteX1" fmla="*/ 0 w 2679192"/>
              <a:gd name="connsiteY1" fmla="*/ 281940 h 1036320"/>
              <a:gd name="connsiteX2" fmla="*/ 2663952 w 2679192"/>
              <a:gd name="connsiteY2" fmla="*/ 0 h 1036320"/>
              <a:gd name="connsiteX3" fmla="*/ 2679192 w 2679192"/>
              <a:gd name="connsiteY3" fmla="*/ 472440 h 1036320"/>
              <a:gd name="connsiteX4" fmla="*/ 30480 w 2679192"/>
              <a:gd name="connsiteY4" fmla="*/ 1036320 h 1036320"/>
              <a:gd name="connsiteX0" fmla="*/ 38100 w 2686812"/>
              <a:gd name="connsiteY0" fmla="*/ 1036320 h 1036320"/>
              <a:gd name="connsiteX1" fmla="*/ 0 w 2686812"/>
              <a:gd name="connsiteY1" fmla="*/ 266700 h 1036320"/>
              <a:gd name="connsiteX2" fmla="*/ 2671572 w 2686812"/>
              <a:gd name="connsiteY2" fmla="*/ 0 h 1036320"/>
              <a:gd name="connsiteX3" fmla="*/ 2686812 w 2686812"/>
              <a:gd name="connsiteY3" fmla="*/ 472440 h 1036320"/>
              <a:gd name="connsiteX4" fmla="*/ 38100 w 2686812"/>
              <a:gd name="connsiteY4" fmla="*/ 1036320 h 1036320"/>
              <a:gd name="connsiteX0" fmla="*/ 0 w 2648712"/>
              <a:gd name="connsiteY0" fmla="*/ 1036320 h 1036320"/>
              <a:gd name="connsiteX1" fmla="*/ 0 w 2648712"/>
              <a:gd name="connsiteY1" fmla="*/ 259080 h 1036320"/>
              <a:gd name="connsiteX2" fmla="*/ 2633472 w 2648712"/>
              <a:gd name="connsiteY2" fmla="*/ 0 h 1036320"/>
              <a:gd name="connsiteX3" fmla="*/ 2648712 w 2648712"/>
              <a:gd name="connsiteY3" fmla="*/ 472440 h 1036320"/>
              <a:gd name="connsiteX4" fmla="*/ 0 w 2648712"/>
              <a:gd name="connsiteY4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712" h="1036320">
                <a:moveTo>
                  <a:pt x="0" y="1036320"/>
                </a:moveTo>
                <a:lnTo>
                  <a:pt x="0" y="259080"/>
                </a:lnTo>
                <a:lnTo>
                  <a:pt x="2633472" y="0"/>
                </a:lnTo>
                <a:lnTo>
                  <a:pt x="2648712" y="472440"/>
                </a:lnTo>
                <a:lnTo>
                  <a:pt x="0" y="1036320"/>
                </a:lnTo>
                <a:close/>
              </a:path>
            </a:pathLst>
          </a:custGeom>
          <a:noFill/>
          <a:ln w="19050">
            <a:solidFill>
              <a:srgbClr val="73B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Textfeld 61"/>
          <p:cNvSpPr txBox="1"/>
          <p:nvPr/>
        </p:nvSpPr>
        <p:spPr>
          <a:xfrm>
            <a:off x="6793822" y="3323283"/>
            <a:ext cx="24607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buClr>
                <a:srgbClr val="FF0000"/>
              </a:buClr>
              <a:tabLst>
                <a:tab pos="180975" algn="l"/>
              </a:tabLst>
              <a:defRPr sz="2000" b="1">
                <a:latin typeface="Colfax Regular" panose="020B0304000000010002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dirty="0"/>
              <a:t>25 Projekte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Neubauten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Umbauten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Hochbau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Tiefbau</a:t>
            </a:r>
          </a:p>
        </p:txBody>
      </p:sp>
    </p:spTree>
    <p:extLst>
      <p:ext uri="{BB962C8B-B14F-4D97-AF65-F5344CB8AC3E}">
        <p14:creationId xmlns:p14="http://schemas.microsoft.com/office/powerpoint/2010/main" val="2854432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/>
      <p:bldP spid="59" grpId="0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57305" y="3906984"/>
            <a:ext cx="618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FF0000"/>
              </a:buClr>
            </a:pPr>
            <a:r>
              <a:rPr lang="de-DE" altLang="de-DE" sz="2000" b="1" dirty="0">
                <a:latin typeface="Colfax Regular" panose="020B0304000000010002" pitchFamily="34" charset="0"/>
              </a:rPr>
              <a:t>Fließtext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2357305" y="2700000"/>
            <a:ext cx="6182687" cy="500222"/>
          </a:xfrm>
        </p:spPr>
        <p:txBody>
          <a:bodyPr anchor="t" anchorCtr="0">
            <a:normAutofit/>
          </a:bodyPr>
          <a:lstStyle/>
          <a:p>
            <a:pPr algn="l"/>
            <a:r>
              <a:rPr lang="de-AT" sz="2800" b="1" dirty="0">
                <a:latin typeface="Colfax Regular" panose="020B0304000000010002" pitchFamily="34" charset="0"/>
                <a:cs typeface="Arial" panose="020B0604020202020204" pitchFamily="34" charset="0"/>
              </a:rPr>
              <a:t>Folientitel</a:t>
            </a: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64" y="2275094"/>
            <a:ext cx="3042549" cy="4302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23" y="2275094"/>
            <a:ext cx="3035476" cy="429228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055789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9144000" cy="17373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894"/>
            <a:ext cx="1440000" cy="719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4144" y="1141413"/>
            <a:ext cx="900112" cy="1141412"/>
            <a:chOff x="4813" y="719"/>
            <a:chExt cx="567" cy="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13" y="719"/>
              <a:ext cx="567" cy="71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13" y="720"/>
              <a:ext cx="559" cy="558"/>
            </a:xfrm>
            <a:custGeom>
              <a:avLst/>
              <a:gdLst>
                <a:gd name="T0" fmla="*/ 930 w 2793"/>
                <a:gd name="T1" fmla="*/ 932 h 2793"/>
                <a:gd name="T2" fmla="*/ 930 w 2793"/>
                <a:gd name="T3" fmla="*/ 1862 h 2793"/>
                <a:gd name="T4" fmla="*/ 1862 w 2793"/>
                <a:gd name="T5" fmla="*/ 1862 h 2793"/>
                <a:gd name="T6" fmla="*/ 1862 w 2793"/>
                <a:gd name="T7" fmla="*/ 932 h 2793"/>
                <a:gd name="T8" fmla="*/ 930 w 2793"/>
                <a:gd name="T9" fmla="*/ 932 h 2793"/>
                <a:gd name="T10" fmla="*/ 0 w 2793"/>
                <a:gd name="T11" fmla="*/ 0 h 2793"/>
                <a:gd name="T12" fmla="*/ 2793 w 2793"/>
                <a:gd name="T13" fmla="*/ 0 h 2793"/>
                <a:gd name="T14" fmla="*/ 2793 w 2793"/>
                <a:gd name="T15" fmla="*/ 2793 h 2793"/>
                <a:gd name="T16" fmla="*/ 0 w 2793"/>
                <a:gd name="T17" fmla="*/ 2793 h 2793"/>
                <a:gd name="T18" fmla="*/ 0 w 2793"/>
                <a:gd name="T19" fmla="*/ 0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3">
                  <a:moveTo>
                    <a:pt x="930" y="932"/>
                  </a:moveTo>
                  <a:lnTo>
                    <a:pt x="930" y="1862"/>
                  </a:lnTo>
                  <a:lnTo>
                    <a:pt x="1862" y="1862"/>
                  </a:lnTo>
                  <a:lnTo>
                    <a:pt x="1862" y="932"/>
                  </a:lnTo>
                  <a:lnTo>
                    <a:pt x="930" y="932"/>
                  </a:lnTo>
                  <a:close/>
                  <a:moveTo>
                    <a:pt x="0" y="0"/>
                  </a:moveTo>
                  <a:lnTo>
                    <a:pt x="2793" y="0"/>
                  </a:lnTo>
                  <a:lnTo>
                    <a:pt x="2793" y="2793"/>
                  </a:lnTo>
                  <a:lnTo>
                    <a:pt x="0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13" y="1331"/>
              <a:ext cx="111" cy="107"/>
            </a:xfrm>
            <a:custGeom>
              <a:avLst/>
              <a:gdLst>
                <a:gd name="T0" fmla="*/ 184 w 555"/>
                <a:gd name="T1" fmla="*/ 122 h 536"/>
                <a:gd name="T2" fmla="*/ 184 w 555"/>
                <a:gd name="T3" fmla="*/ 414 h 536"/>
                <a:gd name="T4" fmla="*/ 232 w 555"/>
                <a:gd name="T5" fmla="*/ 414 h 536"/>
                <a:gd name="T6" fmla="*/ 260 w 555"/>
                <a:gd name="T7" fmla="*/ 413 h 536"/>
                <a:gd name="T8" fmla="*/ 284 w 555"/>
                <a:gd name="T9" fmla="*/ 410 h 536"/>
                <a:gd name="T10" fmla="*/ 303 w 555"/>
                <a:gd name="T11" fmla="*/ 405 h 536"/>
                <a:gd name="T12" fmla="*/ 318 w 555"/>
                <a:gd name="T13" fmla="*/ 399 h 536"/>
                <a:gd name="T14" fmla="*/ 333 w 555"/>
                <a:gd name="T15" fmla="*/ 390 h 536"/>
                <a:gd name="T16" fmla="*/ 348 w 555"/>
                <a:gd name="T17" fmla="*/ 376 h 536"/>
                <a:gd name="T18" fmla="*/ 358 w 555"/>
                <a:gd name="T19" fmla="*/ 360 h 536"/>
                <a:gd name="T20" fmla="*/ 365 w 555"/>
                <a:gd name="T21" fmla="*/ 343 h 536"/>
                <a:gd name="T22" fmla="*/ 370 w 555"/>
                <a:gd name="T23" fmla="*/ 324 h 536"/>
                <a:gd name="T24" fmla="*/ 374 w 555"/>
                <a:gd name="T25" fmla="*/ 300 h 536"/>
                <a:gd name="T26" fmla="*/ 376 w 555"/>
                <a:gd name="T27" fmla="*/ 270 h 536"/>
                <a:gd name="T28" fmla="*/ 374 w 555"/>
                <a:gd name="T29" fmla="*/ 243 h 536"/>
                <a:gd name="T30" fmla="*/ 370 w 555"/>
                <a:gd name="T31" fmla="*/ 220 h 536"/>
                <a:gd name="T32" fmla="*/ 364 w 555"/>
                <a:gd name="T33" fmla="*/ 202 h 536"/>
                <a:gd name="T34" fmla="*/ 356 w 555"/>
                <a:gd name="T35" fmla="*/ 184 h 536"/>
                <a:gd name="T36" fmla="*/ 348 w 555"/>
                <a:gd name="T37" fmla="*/ 171 h 536"/>
                <a:gd name="T38" fmla="*/ 337 w 555"/>
                <a:gd name="T39" fmla="*/ 159 h 536"/>
                <a:gd name="T40" fmla="*/ 325 w 555"/>
                <a:gd name="T41" fmla="*/ 149 h 536"/>
                <a:gd name="T42" fmla="*/ 312 w 555"/>
                <a:gd name="T43" fmla="*/ 141 h 536"/>
                <a:gd name="T44" fmla="*/ 295 w 555"/>
                <a:gd name="T45" fmla="*/ 133 h 536"/>
                <a:gd name="T46" fmla="*/ 278 w 555"/>
                <a:gd name="T47" fmla="*/ 127 h 536"/>
                <a:gd name="T48" fmla="*/ 257 w 555"/>
                <a:gd name="T49" fmla="*/ 123 h 536"/>
                <a:gd name="T50" fmla="*/ 233 w 555"/>
                <a:gd name="T51" fmla="*/ 122 h 536"/>
                <a:gd name="T52" fmla="*/ 184 w 555"/>
                <a:gd name="T53" fmla="*/ 122 h 536"/>
                <a:gd name="T54" fmla="*/ 276 w 555"/>
                <a:gd name="T55" fmla="*/ 0 h 536"/>
                <a:gd name="T56" fmla="*/ 307 w 555"/>
                <a:gd name="T57" fmla="*/ 2 h 536"/>
                <a:gd name="T58" fmla="*/ 334 w 555"/>
                <a:gd name="T59" fmla="*/ 7 h 536"/>
                <a:gd name="T60" fmla="*/ 360 w 555"/>
                <a:gd name="T61" fmla="*/ 12 h 536"/>
                <a:gd name="T62" fmla="*/ 382 w 555"/>
                <a:gd name="T63" fmla="*/ 19 h 536"/>
                <a:gd name="T64" fmla="*/ 403 w 555"/>
                <a:gd name="T65" fmla="*/ 27 h 536"/>
                <a:gd name="T66" fmla="*/ 435 w 555"/>
                <a:gd name="T67" fmla="*/ 41 h 536"/>
                <a:gd name="T68" fmla="*/ 463 w 555"/>
                <a:gd name="T69" fmla="*/ 61 h 536"/>
                <a:gd name="T70" fmla="*/ 486 w 555"/>
                <a:gd name="T71" fmla="*/ 84 h 536"/>
                <a:gd name="T72" fmla="*/ 507 w 555"/>
                <a:gd name="T73" fmla="*/ 109 h 536"/>
                <a:gd name="T74" fmla="*/ 522 w 555"/>
                <a:gd name="T75" fmla="*/ 138 h 536"/>
                <a:gd name="T76" fmla="*/ 534 w 555"/>
                <a:gd name="T77" fmla="*/ 169 h 536"/>
                <a:gd name="T78" fmla="*/ 542 w 555"/>
                <a:gd name="T79" fmla="*/ 195 h 536"/>
                <a:gd name="T80" fmla="*/ 548 w 555"/>
                <a:gd name="T81" fmla="*/ 222 h 536"/>
                <a:gd name="T82" fmla="*/ 552 w 555"/>
                <a:gd name="T83" fmla="*/ 249 h 536"/>
                <a:gd name="T84" fmla="*/ 555 w 555"/>
                <a:gd name="T85" fmla="*/ 278 h 536"/>
                <a:gd name="T86" fmla="*/ 553 w 555"/>
                <a:gd name="T87" fmla="*/ 309 h 536"/>
                <a:gd name="T88" fmla="*/ 550 w 555"/>
                <a:gd name="T89" fmla="*/ 336 h 536"/>
                <a:gd name="T90" fmla="*/ 545 w 555"/>
                <a:gd name="T91" fmla="*/ 360 h 536"/>
                <a:gd name="T92" fmla="*/ 537 w 555"/>
                <a:gd name="T93" fmla="*/ 380 h 536"/>
                <a:gd name="T94" fmla="*/ 530 w 555"/>
                <a:gd name="T95" fmla="*/ 400 h 536"/>
                <a:gd name="T96" fmla="*/ 512 w 555"/>
                <a:gd name="T97" fmla="*/ 429 h 536"/>
                <a:gd name="T98" fmla="*/ 492 w 555"/>
                <a:gd name="T99" fmla="*/ 455 h 536"/>
                <a:gd name="T100" fmla="*/ 469 w 555"/>
                <a:gd name="T101" fmla="*/ 478 h 536"/>
                <a:gd name="T102" fmla="*/ 441 w 555"/>
                <a:gd name="T103" fmla="*/ 498 h 536"/>
                <a:gd name="T104" fmla="*/ 414 w 555"/>
                <a:gd name="T105" fmla="*/ 512 h 536"/>
                <a:gd name="T106" fmla="*/ 385 w 555"/>
                <a:gd name="T107" fmla="*/ 522 h 536"/>
                <a:gd name="T108" fmla="*/ 345 w 555"/>
                <a:gd name="T109" fmla="*/ 529 h 536"/>
                <a:gd name="T110" fmla="*/ 309 w 555"/>
                <a:gd name="T111" fmla="*/ 535 h 536"/>
                <a:gd name="T112" fmla="*/ 276 w 555"/>
                <a:gd name="T113" fmla="*/ 536 h 536"/>
                <a:gd name="T114" fmla="*/ 0 w 555"/>
                <a:gd name="T115" fmla="*/ 536 h 536"/>
                <a:gd name="T116" fmla="*/ 0 w 555"/>
                <a:gd name="T117" fmla="*/ 1 h 536"/>
                <a:gd name="T118" fmla="*/ 276 w 555"/>
                <a:gd name="T11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536">
                  <a:moveTo>
                    <a:pt x="184" y="122"/>
                  </a:moveTo>
                  <a:lnTo>
                    <a:pt x="184" y="414"/>
                  </a:lnTo>
                  <a:lnTo>
                    <a:pt x="232" y="414"/>
                  </a:lnTo>
                  <a:lnTo>
                    <a:pt x="260" y="413"/>
                  </a:lnTo>
                  <a:lnTo>
                    <a:pt x="284" y="410"/>
                  </a:lnTo>
                  <a:lnTo>
                    <a:pt x="303" y="405"/>
                  </a:lnTo>
                  <a:lnTo>
                    <a:pt x="318" y="399"/>
                  </a:lnTo>
                  <a:lnTo>
                    <a:pt x="333" y="390"/>
                  </a:lnTo>
                  <a:lnTo>
                    <a:pt x="348" y="376"/>
                  </a:lnTo>
                  <a:lnTo>
                    <a:pt x="358" y="360"/>
                  </a:lnTo>
                  <a:lnTo>
                    <a:pt x="365" y="343"/>
                  </a:lnTo>
                  <a:lnTo>
                    <a:pt x="370" y="324"/>
                  </a:lnTo>
                  <a:lnTo>
                    <a:pt x="374" y="300"/>
                  </a:lnTo>
                  <a:lnTo>
                    <a:pt x="376" y="270"/>
                  </a:lnTo>
                  <a:lnTo>
                    <a:pt x="374" y="243"/>
                  </a:lnTo>
                  <a:lnTo>
                    <a:pt x="370" y="220"/>
                  </a:lnTo>
                  <a:lnTo>
                    <a:pt x="364" y="202"/>
                  </a:lnTo>
                  <a:lnTo>
                    <a:pt x="356" y="184"/>
                  </a:lnTo>
                  <a:lnTo>
                    <a:pt x="348" y="171"/>
                  </a:lnTo>
                  <a:lnTo>
                    <a:pt x="337" y="159"/>
                  </a:lnTo>
                  <a:lnTo>
                    <a:pt x="325" y="149"/>
                  </a:lnTo>
                  <a:lnTo>
                    <a:pt x="312" y="141"/>
                  </a:lnTo>
                  <a:lnTo>
                    <a:pt x="295" y="133"/>
                  </a:lnTo>
                  <a:lnTo>
                    <a:pt x="278" y="127"/>
                  </a:lnTo>
                  <a:lnTo>
                    <a:pt x="257" y="123"/>
                  </a:lnTo>
                  <a:lnTo>
                    <a:pt x="233" y="122"/>
                  </a:lnTo>
                  <a:lnTo>
                    <a:pt x="184" y="122"/>
                  </a:lnTo>
                  <a:close/>
                  <a:moveTo>
                    <a:pt x="276" y="0"/>
                  </a:moveTo>
                  <a:lnTo>
                    <a:pt x="307" y="2"/>
                  </a:lnTo>
                  <a:lnTo>
                    <a:pt x="334" y="7"/>
                  </a:lnTo>
                  <a:lnTo>
                    <a:pt x="360" y="12"/>
                  </a:lnTo>
                  <a:lnTo>
                    <a:pt x="382" y="19"/>
                  </a:lnTo>
                  <a:lnTo>
                    <a:pt x="403" y="27"/>
                  </a:lnTo>
                  <a:lnTo>
                    <a:pt x="435" y="41"/>
                  </a:lnTo>
                  <a:lnTo>
                    <a:pt x="463" y="61"/>
                  </a:lnTo>
                  <a:lnTo>
                    <a:pt x="486" y="84"/>
                  </a:lnTo>
                  <a:lnTo>
                    <a:pt x="507" y="109"/>
                  </a:lnTo>
                  <a:lnTo>
                    <a:pt x="522" y="138"/>
                  </a:lnTo>
                  <a:lnTo>
                    <a:pt x="534" y="169"/>
                  </a:lnTo>
                  <a:lnTo>
                    <a:pt x="542" y="195"/>
                  </a:lnTo>
                  <a:lnTo>
                    <a:pt x="548" y="222"/>
                  </a:lnTo>
                  <a:lnTo>
                    <a:pt x="552" y="249"/>
                  </a:lnTo>
                  <a:lnTo>
                    <a:pt x="555" y="278"/>
                  </a:lnTo>
                  <a:lnTo>
                    <a:pt x="553" y="309"/>
                  </a:lnTo>
                  <a:lnTo>
                    <a:pt x="550" y="336"/>
                  </a:lnTo>
                  <a:lnTo>
                    <a:pt x="545" y="360"/>
                  </a:lnTo>
                  <a:lnTo>
                    <a:pt x="537" y="380"/>
                  </a:lnTo>
                  <a:lnTo>
                    <a:pt x="530" y="400"/>
                  </a:lnTo>
                  <a:lnTo>
                    <a:pt x="512" y="429"/>
                  </a:lnTo>
                  <a:lnTo>
                    <a:pt x="492" y="455"/>
                  </a:lnTo>
                  <a:lnTo>
                    <a:pt x="469" y="478"/>
                  </a:lnTo>
                  <a:lnTo>
                    <a:pt x="441" y="498"/>
                  </a:lnTo>
                  <a:lnTo>
                    <a:pt x="414" y="512"/>
                  </a:lnTo>
                  <a:lnTo>
                    <a:pt x="385" y="522"/>
                  </a:lnTo>
                  <a:lnTo>
                    <a:pt x="345" y="529"/>
                  </a:lnTo>
                  <a:lnTo>
                    <a:pt x="309" y="535"/>
                  </a:lnTo>
                  <a:lnTo>
                    <a:pt x="276" y="536"/>
                  </a:lnTo>
                  <a:lnTo>
                    <a:pt x="0" y="536"/>
                  </a:lnTo>
                  <a:lnTo>
                    <a:pt x="0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947" y="1331"/>
              <a:ext cx="81" cy="107"/>
            </a:xfrm>
            <a:custGeom>
              <a:avLst/>
              <a:gdLst>
                <a:gd name="T0" fmla="*/ 0 w 405"/>
                <a:gd name="T1" fmla="*/ 0 h 535"/>
                <a:gd name="T2" fmla="*/ 399 w 405"/>
                <a:gd name="T3" fmla="*/ 0 h 535"/>
                <a:gd name="T4" fmla="*/ 399 w 405"/>
                <a:gd name="T5" fmla="*/ 110 h 535"/>
                <a:gd name="T6" fmla="*/ 185 w 405"/>
                <a:gd name="T7" fmla="*/ 110 h 535"/>
                <a:gd name="T8" fmla="*/ 185 w 405"/>
                <a:gd name="T9" fmla="*/ 203 h 535"/>
                <a:gd name="T10" fmla="*/ 380 w 405"/>
                <a:gd name="T11" fmla="*/ 203 h 535"/>
                <a:gd name="T12" fmla="*/ 380 w 405"/>
                <a:gd name="T13" fmla="*/ 314 h 535"/>
                <a:gd name="T14" fmla="*/ 185 w 405"/>
                <a:gd name="T15" fmla="*/ 314 h 535"/>
                <a:gd name="T16" fmla="*/ 185 w 405"/>
                <a:gd name="T17" fmla="*/ 424 h 535"/>
                <a:gd name="T18" fmla="*/ 405 w 405"/>
                <a:gd name="T19" fmla="*/ 424 h 535"/>
                <a:gd name="T20" fmla="*/ 405 w 405"/>
                <a:gd name="T21" fmla="*/ 535 h 535"/>
                <a:gd name="T22" fmla="*/ 0 w 405"/>
                <a:gd name="T23" fmla="*/ 535 h 535"/>
                <a:gd name="T24" fmla="*/ 0 w 40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535">
                  <a:moveTo>
                    <a:pt x="0" y="0"/>
                  </a:moveTo>
                  <a:lnTo>
                    <a:pt x="399" y="0"/>
                  </a:lnTo>
                  <a:lnTo>
                    <a:pt x="399" y="110"/>
                  </a:lnTo>
                  <a:lnTo>
                    <a:pt x="185" y="110"/>
                  </a:lnTo>
                  <a:lnTo>
                    <a:pt x="185" y="203"/>
                  </a:lnTo>
                  <a:lnTo>
                    <a:pt x="380" y="203"/>
                  </a:lnTo>
                  <a:lnTo>
                    <a:pt x="380" y="314"/>
                  </a:lnTo>
                  <a:lnTo>
                    <a:pt x="185" y="314"/>
                  </a:lnTo>
                  <a:lnTo>
                    <a:pt x="185" y="424"/>
                  </a:lnTo>
                  <a:lnTo>
                    <a:pt x="405" y="424"/>
                  </a:lnTo>
                  <a:lnTo>
                    <a:pt x="40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59" y="1331"/>
              <a:ext cx="80" cy="107"/>
            </a:xfrm>
            <a:custGeom>
              <a:avLst/>
              <a:gdLst>
                <a:gd name="T0" fmla="*/ 0 w 397"/>
                <a:gd name="T1" fmla="*/ 0 h 535"/>
                <a:gd name="T2" fmla="*/ 184 w 397"/>
                <a:gd name="T3" fmla="*/ 0 h 535"/>
                <a:gd name="T4" fmla="*/ 184 w 397"/>
                <a:gd name="T5" fmla="*/ 405 h 535"/>
                <a:gd name="T6" fmla="*/ 397 w 397"/>
                <a:gd name="T7" fmla="*/ 405 h 535"/>
                <a:gd name="T8" fmla="*/ 397 w 397"/>
                <a:gd name="T9" fmla="*/ 535 h 535"/>
                <a:gd name="T10" fmla="*/ 0 w 397"/>
                <a:gd name="T11" fmla="*/ 535 h 535"/>
                <a:gd name="T12" fmla="*/ 0 w 397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35">
                  <a:moveTo>
                    <a:pt x="0" y="0"/>
                  </a:moveTo>
                  <a:lnTo>
                    <a:pt x="184" y="0"/>
                  </a:lnTo>
                  <a:lnTo>
                    <a:pt x="184" y="405"/>
                  </a:lnTo>
                  <a:lnTo>
                    <a:pt x="397" y="405"/>
                  </a:lnTo>
                  <a:lnTo>
                    <a:pt x="397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142" y="1331"/>
              <a:ext cx="103" cy="107"/>
            </a:xfrm>
            <a:custGeom>
              <a:avLst/>
              <a:gdLst>
                <a:gd name="T0" fmla="*/ 0 w 516"/>
                <a:gd name="T1" fmla="*/ 0 h 535"/>
                <a:gd name="T2" fmla="*/ 516 w 516"/>
                <a:gd name="T3" fmla="*/ 0 h 535"/>
                <a:gd name="T4" fmla="*/ 516 w 516"/>
                <a:gd name="T5" fmla="*/ 129 h 535"/>
                <a:gd name="T6" fmla="*/ 351 w 516"/>
                <a:gd name="T7" fmla="*/ 129 h 535"/>
                <a:gd name="T8" fmla="*/ 351 w 516"/>
                <a:gd name="T9" fmla="*/ 535 h 535"/>
                <a:gd name="T10" fmla="*/ 167 w 516"/>
                <a:gd name="T11" fmla="*/ 535 h 535"/>
                <a:gd name="T12" fmla="*/ 167 w 516"/>
                <a:gd name="T13" fmla="*/ 129 h 535"/>
                <a:gd name="T14" fmla="*/ 0 w 516"/>
                <a:gd name="T15" fmla="*/ 129 h 535"/>
                <a:gd name="T16" fmla="*/ 0 w 516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35">
                  <a:moveTo>
                    <a:pt x="0" y="0"/>
                  </a:moveTo>
                  <a:lnTo>
                    <a:pt x="516" y="0"/>
                  </a:lnTo>
                  <a:lnTo>
                    <a:pt x="516" y="129"/>
                  </a:lnTo>
                  <a:lnTo>
                    <a:pt x="351" y="129"/>
                  </a:lnTo>
                  <a:lnTo>
                    <a:pt x="351" y="535"/>
                  </a:lnTo>
                  <a:lnTo>
                    <a:pt x="167" y="535"/>
                  </a:lnTo>
                  <a:lnTo>
                    <a:pt x="167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242" y="1331"/>
              <a:ext cx="137" cy="107"/>
            </a:xfrm>
            <a:custGeom>
              <a:avLst/>
              <a:gdLst>
                <a:gd name="T0" fmla="*/ 342 w 685"/>
                <a:gd name="T1" fmla="*/ 138 h 535"/>
                <a:gd name="T2" fmla="*/ 257 w 685"/>
                <a:gd name="T3" fmla="*/ 350 h 535"/>
                <a:gd name="T4" fmla="*/ 429 w 685"/>
                <a:gd name="T5" fmla="*/ 350 h 535"/>
                <a:gd name="T6" fmla="*/ 342 w 685"/>
                <a:gd name="T7" fmla="*/ 138 h 535"/>
                <a:gd name="T8" fmla="*/ 248 w 685"/>
                <a:gd name="T9" fmla="*/ 0 h 535"/>
                <a:gd name="T10" fmla="*/ 437 w 685"/>
                <a:gd name="T11" fmla="*/ 0 h 535"/>
                <a:gd name="T12" fmla="*/ 685 w 685"/>
                <a:gd name="T13" fmla="*/ 535 h 535"/>
                <a:gd name="T14" fmla="*/ 504 w 685"/>
                <a:gd name="T15" fmla="*/ 535 h 535"/>
                <a:gd name="T16" fmla="*/ 464 w 685"/>
                <a:gd name="T17" fmla="*/ 442 h 535"/>
                <a:gd name="T18" fmla="*/ 220 w 685"/>
                <a:gd name="T19" fmla="*/ 442 h 535"/>
                <a:gd name="T20" fmla="*/ 182 w 685"/>
                <a:gd name="T21" fmla="*/ 535 h 535"/>
                <a:gd name="T22" fmla="*/ 0 w 685"/>
                <a:gd name="T23" fmla="*/ 535 h 535"/>
                <a:gd name="T24" fmla="*/ 248 w 685"/>
                <a:gd name="T2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535">
                  <a:moveTo>
                    <a:pt x="342" y="138"/>
                  </a:moveTo>
                  <a:lnTo>
                    <a:pt x="257" y="350"/>
                  </a:lnTo>
                  <a:lnTo>
                    <a:pt x="429" y="350"/>
                  </a:lnTo>
                  <a:lnTo>
                    <a:pt x="342" y="138"/>
                  </a:lnTo>
                  <a:close/>
                  <a:moveTo>
                    <a:pt x="248" y="0"/>
                  </a:moveTo>
                  <a:lnTo>
                    <a:pt x="437" y="0"/>
                  </a:lnTo>
                  <a:lnTo>
                    <a:pt x="685" y="535"/>
                  </a:lnTo>
                  <a:lnTo>
                    <a:pt x="504" y="535"/>
                  </a:lnTo>
                  <a:lnTo>
                    <a:pt x="464" y="442"/>
                  </a:lnTo>
                  <a:lnTo>
                    <a:pt x="220" y="442"/>
                  </a:lnTo>
                  <a:lnTo>
                    <a:pt x="182" y="535"/>
                  </a:lnTo>
                  <a:lnTo>
                    <a:pt x="0" y="53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999" y="906"/>
              <a:ext cx="186" cy="18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19" name="Titel 9"/>
          <p:cNvSpPr txBox="1">
            <a:spLocks/>
          </p:cNvSpPr>
          <p:nvPr/>
        </p:nvSpPr>
        <p:spPr>
          <a:xfrm>
            <a:off x="229019" y="1821945"/>
            <a:ext cx="9213850" cy="4556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olfax Regular" panose="020B03040000000100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altLang="de-DE" dirty="0"/>
              <a:t>Ansatzpunkte zur Kulturgestaltung</a:t>
            </a:r>
          </a:p>
        </p:txBody>
      </p:sp>
      <p:sp>
        <p:nvSpPr>
          <p:cNvPr id="20" name="Inhaltsplatzhalter 10"/>
          <p:cNvSpPr txBox="1">
            <a:spLocks/>
          </p:cNvSpPr>
          <p:nvPr/>
        </p:nvSpPr>
        <p:spPr>
          <a:xfrm>
            <a:off x="4086105" y="2918497"/>
            <a:ext cx="3477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buClr>
                <a:srgbClr val="FF0000"/>
              </a:buClr>
              <a:tabLst>
                <a:tab pos="180975" algn="l"/>
              </a:tabLst>
              <a:defRPr sz="2000" b="1">
                <a:latin typeface="Colfax Regular" panose="020B0304000000010002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dirty="0"/>
              <a:t>Kultur-Erkennungs-Elemente</a:t>
            </a:r>
          </a:p>
        </p:txBody>
      </p:sp>
      <p:sp>
        <p:nvSpPr>
          <p:cNvPr id="21" name="Inhaltsplatzhalter 10"/>
          <p:cNvSpPr txBox="1">
            <a:spLocks/>
          </p:cNvSpPr>
          <p:nvPr/>
        </p:nvSpPr>
        <p:spPr>
          <a:xfrm>
            <a:off x="4086105" y="5361390"/>
            <a:ext cx="2955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buClr>
                <a:srgbClr val="FF0000"/>
              </a:buClr>
              <a:tabLst>
                <a:tab pos="180975" algn="l"/>
              </a:tabLst>
              <a:defRPr sz="2000" b="1">
                <a:latin typeface="Colfax Regular" panose="020B0304000000010002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dirty="0"/>
              <a:t>Kultur-Aufbau-Elemente</a:t>
            </a:r>
          </a:p>
        </p:txBody>
      </p:sp>
      <p:pic>
        <p:nvPicPr>
          <p:cNvPr id="22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64" y="2277557"/>
            <a:ext cx="1760521" cy="19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7" y="4359658"/>
            <a:ext cx="2294627" cy="22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9763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Bildschirmpräsentation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Colfax Regular</vt:lpstr>
      <vt:lpstr>Wingdings</vt:lpstr>
      <vt:lpstr>Office</vt:lpstr>
      <vt:lpstr>Partnerschaftlichkeit als Fundament des Projekterfolgs bei Leistungsänderungen  12.01.2017 / Wolfgang Kradischnig</vt:lpstr>
      <vt:lpstr>PowerPoint-Präsentation</vt:lpstr>
      <vt:lpstr>PowerPoint-Präsentation</vt:lpstr>
      <vt:lpstr>Folientitel</vt:lpstr>
      <vt:lpstr>PowerPoint-Präsentation</vt:lpstr>
      <vt:lpstr>PowerPoint-Präsentation</vt:lpstr>
      <vt:lpstr>PowerPoint-Präsentation</vt:lpstr>
      <vt:lpstr>Folientitel</vt:lpstr>
      <vt:lpstr>PowerPoint-Präsentation</vt:lpstr>
      <vt:lpstr>Wertschätzung und Begeisterung entfalten Potenziale, und erhöhen den wirtschaftlichen Erfolg!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Koller Arnold</dc:creator>
  <cp:lastModifiedBy>Wolfgang Kradischni</cp:lastModifiedBy>
  <cp:revision>50</cp:revision>
  <cp:lastPrinted>2016-09-15T10:05:46Z</cp:lastPrinted>
  <dcterms:created xsi:type="dcterms:W3CDTF">2016-09-12T22:27:52Z</dcterms:created>
  <dcterms:modified xsi:type="dcterms:W3CDTF">2016-12-23T10:31:52Z</dcterms:modified>
</cp:coreProperties>
</file>