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1404" r:id="rId3"/>
    <p:sldId id="1491" r:id="rId4"/>
    <p:sldId id="1492" r:id="rId5"/>
    <p:sldId id="1493" r:id="rId6"/>
    <p:sldId id="1494" r:id="rId7"/>
    <p:sldId id="1495" r:id="rId8"/>
    <p:sldId id="1496" r:id="rId9"/>
    <p:sldId id="1497" r:id="rId10"/>
    <p:sldId id="1498" r:id="rId11"/>
    <p:sldId id="1499" r:id="rId12"/>
    <p:sldId id="1500" r:id="rId13"/>
    <p:sldId id="277" r:id="rId14"/>
  </p:sldIdLst>
  <p:sldSz cx="9144000" cy="6858000" type="screen4x3"/>
  <p:notesSz cx="6797675" cy="9928225"/>
  <p:defaultTextStyle>
    <a:defPPr>
      <a:defRPr lang="de-DE"/>
    </a:defPPr>
    <a:lvl1pPr algn="l" rtl="0" eaLnBrk="0" fontAlgn="base" hangingPunct="0">
      <a:spcBef>
        <a:spcPct val="0"/>
      </a:spcBef>
      <a:spcAft>
        <a:spcPct val="0"/>
      </a:spcAft>
      <a:defRPr sz="2000" b="1"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000" b="1"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000" b="1"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000" b="1"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000" b="1" kern="1200">
        <a:solidFill>
          <a:schemeClr val="tx1"/>
        </a:solidFill>
        <a:latin typeface="Verdana" pitchFamily="34" charset="0"/>
        <a:ea typeface="+mn-ea"/>
        <a:cs typeface="+mn-cs"/>
      </a:defRPr>
    </a:lvl5pPr>
    <a:lvl6pPr marL="2286000" algn="l" defTabSz="914400" rtl="0" eaLnBrk="1" latinLnBrk="0" hangingPunct="1">
      <a:defRPr sz="2000" b="1" kern="1200">
        <a:solidFill>
          <a:schemeClr val="tx1"/>
        </a:solidFill>
        <a:latin typeface="Verdana" pitchFamily="34" charset="0"/>
        <a:ea typeface="+mn-ea"/>
        <a:cs typeface="+mn-cs"/>
      </a:defRPr>
    </a:lvl6pPr>
    <a:lvl7pPr marL="2743200" algn="l" defTabSz="914400" rtl="0" eaLnBrk="1" latinLnBrk="0" hangingPunct="1">
      <a:defRPr sz="2000" b="1" kern="1200">
        <a:solidFill>
          <a:schemeClr val="tx1"/>
        </a:solidFill>
        <a:latin typeface="Verdana" pitchFamily="34" charset="0"/>
        <a:ea typeface="+mn-ea"/>
        <a:cs typeface="+mn-cs"/>
      </a:defRPr>
    </a:lvl7pPr>
    <a:lvl8pPr marL="3200400" algn="l" defTabSz="914400" rtl="0" eaLnBrk="1" latinLnBrk="0" hangingPunct="1">
      <a:defRPr sz="2000" b="1" kern="1200">
        <a:solidFill>
          <a:schemeClr val="tx1"/>
        </a:solidFill>
        <a:latin typeface="Verdana" pitchFamily="34" charset="0"/>
        <a:ea typeface="+mn-ea"/>
        <a:cs typeface="+mn-cs"/>
      </a:defRPr>
    </a:lvl8pPr>
    <a:lvl9pPr marL="3657600" algn="l" defTabSz="914400" rtl="0" eaLnBrk="1" latinLnBrk="0" hangingPunct="1">
      <a:defRPr sz="2000" b="1"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003300"/>
    <a:srgbClr val="DDDDDD"/>
    <a:srgbClr val="33CCCC"/>
    <a:srgbClr val="16646E"/>
    <a:srgbClr val="14646E"/>
    <a:srgbClr val="006464"/>
    <a:srgbClr val="292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71" autoAdjust="0"/>
    <p:restoredTop sz="94660"/>
  </p:normalViewPr>
  <p:slideViewPr>
    <p:cSldViewPr>
      <p:cViewPr>
        <p:scale>
          <a:sx n="150" d="100"/>
          <a:sy n="150" d="100"/>
        </p:scale>
        <p:origin x="-996"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958" cy="497535"/>
          </a:xfrm>
          <a:prstGeom prst="rect">
            <a:avLst/>
          </a:prstGeom>
          <a:noFill/>
          <a:ln>
            <a:noFill/>
          </a:ln>
          <a:effectLst/>
          <a:extLst/>
        </p:spPr>
        <p:txBody>
          <a:bodyPr vert="horz" wrap="square" lIns="92748" tIns="46374" rIns="92748" bIns="46374" numCol="1" anchor="t" anchorCtr="0" compatLnSpc="1">
            <a:prstTxWarp prst="textNoShape">
              <a:avLst/>
            </a:prstTxWarp>
          </a:bodyPr>
          <a:lstStyle>
            <a:lvl1pPr>
              <a:defRPr sz="1200" b="0">
                <a:latin typeface="Times New Roman" pitchFamily="18" charset="0"/>
              </a:defRPr>
            </a:lvl1pPr>
          </a:lstStyle>
          <a:p>
            <a:pPr>
              <a:defRPr/>
            </a:pPr>
            <a:endParaRPr lang="de-DE"/>
          </a:p>
        </p:txBody>
      </p:sp>
      <p:sp>
        <p:nvSpPr>
          <p:cNvPr id="4099" name="Rectangle 3"/>
          <p:cNvSpPr>
            <a:spLocks noGrp="1" noChangeArrowheads="1"/>
          </p:cNvSpPr>
          <p:nvPr>
            <p:ph type="dt" sz="quarter" idx="1"/>
          </p:nvPr>
        </p:nvSpPr>
        <p:spPr bwMode="auto">
          <a:xfrm>
            <a:off x="3852717" y="0"/>
            <a:ext cx="2944958" cy="497535"/>
          </a:xfrm>
          <a:prstGeom prst="rect">
            <a:avLst/>
          </a:prstGeom>
          <a:noFill/>
          <a:ln>
            <a:noFill/>
          </a:ln>
          <a:effectLst/>
          <a:extLst/>
        </p:spPr>
        <p:txBody>
          <a:bodyPr vert="horz" wrap="square" lIns="92748" tIns="46374" rIns="92748" bIns="46374" numCol="1" anchor="t" anchorCtr="0" compatLnSpc="1">
            <a:prstTxWarp prst="textNoShape">
              <a:avLst/>
            </a:prstTxWarp>
          </a:bodyPr>
          <a:lstStyle>
            <a:lvl1pPr algn="r">
              <a:defRPr sz="1200" b="0">
                <a:latin typeface="Times New Roman" pitchFamily="18" charset="0"/>
              </a:defRPr>
            </a:lvl1pPr>
          </a:lstStyle>
          <a:p>
            <a:pPr>
              <a:defRPr/>
            </a:pPr>
            <a:fld id="{A013996D-8058-4DB8-890E-5A31512555E7}" type="datetime1">
              <a:rPr lang="de-DE"/>
              <a:pPr>
                <a:defRPr/>
              </a:pPr>
              <a:t>25.02.2019</a:t>
            </a:fld>
            <a:endParaRPr lang="de-DE"/>
          </a:p>
        </p:txBody>
      </p:sp>
      <p:sp>
        <p:nvSpPr>
          <p:cNvPr id="4100" name="Rectangle 4"/>
          <p:cNvSpPr>
            <a:spLocks noGrp="1" noChangeArrowheads="1"/>
          </p:cNvSpPr>
          <p:nvPr>
            <p:ph type="ftr" sz="quarter" idx="2"/>
          </p:nvPr>
        </p:nvSpPr>
        <p:spPr bwMode="auto">
          <a:xfrm>
            <a:off x="0" y="9430691"/>
            <a:ext cx="2944958" cy="497535"/>
          </a:xfrm>
          <a:prstGeom prst="rect">
            <a:avLst/>
          </a:prstGeom>
          <a:noFill/>
          <a:ln>
            <a:noFill/>
          </a:ln>
          <a:effectLst/>
          <a:extLst/>
        </p:spPr>
        <p:txBody>
          <a:bodyPr vert="horz" wrap="square" lIns="92748" tIns="46374" rIns="92748" bIns="46374" numCol="1" anchor="b" anchorCtr="0" compatLnSpc="1">
            <a:prstTxWarp prst="textNoShape">
              <a:avLst/>
            </a:prstTxWarp>
          </a:bodyPr>
          <a:lstStyle>
            <a:lvl1pPr>
              <a:defRPr sz="1200" b="0">
                <a:latin typeface="Times New Roman" pitchFamily="18" charset="0"/>
              </a:defRPr>
            </a:lvl1pPr>
          </a:lstStyle>
          <a:p>
            <a:pPr>
              <a:defRPr/>
            </a:pPr>
            <a:endParaRPr lang="de-DE"/>
          </a:p>
        </p:txBody>
      </p:sp>
      <p:sp>
        <p:nvSpPr>
          <p:cNvPr id="4101" name="Rectangle 5"/>
          <p:cNvSpPr>
            <a:spLocks noGrp="1" noChangeArrowheads="1"/>
          </p:cNvSpPr>
          <p:nvPr>
            <p:ph type="sldNum" sz="quarter" idx="3"/>
          </p:nvPr>
        </p:nvSpPr>
        <p:spPr bwMode="auto">
          <a:xfrm>
            <a:off x="3852717" y="9430691"/>
            <a:ext cx="2944958" cy="497535"/>
          </a:xfrm>
          <a:prstGeom prst="rect">
            <a:avLst/>
          </a:prstGeom>
          <a:noFill/>
          <a:ln>
            <a:noFill/>
          </a:ln>
          <a:effectLst/>
          <a:extLst/>
        </p:spPr>
        <p:txBody>
          <a:bodyPr vert="horz" wrap="square" lIns="92748" tIns="46374" rIns="92748" bIns="46374" numCol="1" anchor="b" anchorCtr="0" compatLnSpc="1">
            <a:prstTxWarp prst="textNoShape">
              <a:avLst/>
            </a:prstTxWarp>
          </a:bodyPr>
          <a:lstStyle>
            <a:lvl1pPr algn="r">
              <a:defRPr sz="1200" b="0">
                <a:latin typeface="Times New Roman" pitchFamily="18" charset="0"/>
              </a:defRPr>
            </a:lvl1pPr>
          </a:lstStyle>
          <a:p>
            <a:pPr>
              <a:defRPr/>
            </a:pPr>
            <a:fld id="{A85AC449-4459-4A99-ABFB-37B0569542F9}" type="slidenum">
              <a:rPr lang="de-DE"/>
              <a:pPr>
                <a:defRPr/>
              </a:pPr>
              <a:t>‹Nr.›</a:t>
            </a:fld>
            <a:endParaRPr lang="de-DE"/>
          </a:p>
        </p:txBody>
      </p:sp>
    </p:spTree>
    <p:extLst>
      <p:ext uri="{BB962C8B-B14F-4D97-AF65-F5344CB8AC3E}">
        <p14:creationId xmlns:p14="http://schemas.microsoft.com/office/powerpoint/2010/main" val="24115758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44958" cy="497535"/>
          </a:xfrm>
          <a:prstGeom prst="rect">
            <a:avLst/>
          </a:prstGeom>
          <a:noFill/>
          <a:ln>
            <a:noFill/>
          </a:ln>
          <a:effectLst/>
          <a:extLst/>
        </p:spPr>
        <p:txBody>
          <a:bodyPr vert="horz" wrap="square" lIns="92748" tIns="46374" rIns="92748" bIns="46374" numCol="1" anchor="t" anchorCtr="0" compatLnSpc="1">
            <a:prstTxWarp prst="textNoShape">
              <a:avLst/>
            </a:prstTxWarp>
          </a:bodyPr>
          <a:lstStyle>
            <a:lvl1pPr>
              <a:defRPr sz="1200" b="0">
                <a:latin typeface="Times New Roman" pitchFamily="18" charset="0"/>
              </a:defRPr>
            </a:lvl1pPr>
          </a:lstStyle>
          <a:p>
            <a:pPr>
              <a:defRPr/>
            </a:pPr>
            <a:endParaRPr lang="de-DE"/>
          </a:p>
        </p:txBody>
      </p:sp>
      <p:sp>
        <p:nvSpPr>
          <p:cNvPr id="15363" name="Rectangle 3"/>
          <p:cNvSpPr>
            <a:spLocks noGrp="1" noChangeArrowheads="1"/>
          </p:cNvSpPr>
          <p:nvPr>
            <p:ph type="dt" idx="1"/>
          </p:nvPr>
        </p:nvSpPr>
        <p:spPr bwMode="auto">
          <a:xfrm>
            <a:off x="3852717" y="0"/>
            <a:ext cx="2944958" cy="497535"/>
          </a:xfrm>
          <a:prstGeom prst="rect">
            <a:avLst/>
          </a:prstGeom>
          <a:noFill/>
          <a:ln>
            <a:noFill/>
          </a:ln>
          <a:effectLst/>
          <a:extLst/>
        </p:spPr>
        <p:txBody>
          <a:bodyPr vert="horz" wrap="square" lIns="92748" tIns="46374" rIns="92748" bIns="46374" numCol="1" anchor="t" anchorCtr="0" compatLnSpc="1">
            <a:prstTxWarp prst="textNoShape">
              <a:avLst/>
            </a:prstTxWarp>
          </a:bodyPr>
          <a:lstStyle>
            <a:lvl1pPr algn="r">
              <a:defRPr sz="1200" b="0">
                <a:latin typeface="Times New Roman" pitchFamily="18" charset="0"/>
              </a:defRPr>
            </a:lvl1pPr>
          </a:lstStyle>
          <a:p>
            <a:pPr>
              <a:defRPr/>
            </a:pPr>
            <a:fld id="{B490F4EA-A1D9-4BAF-AA24-8BBF187CD49E}" type="datetime1">
              <a:rPr lang="de-DE"/>
              <a:pPr>
                <a:defRPr/>
              </a:pPr>
              <a:t>25.02.2019</a:t>
            </a:fld>
            <a:endParaRPr lang="de-DE"/>
          </a:p>
        </p:txBody>
      </p:sp>
      <p:sp>
        <p:nvSpPr>
          <p:cNvPr id="133124" name="Rectangle 4"/>
          <p:cNvSpPr>
            <a:spLocks noGrp="1" noRot="1" noChangeAspec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06141" y="4716951"/>
            <a:ext cx="4985393" cy="4466577"/>
          </a:xfrm>
          <a:prstGeom prst="rect">
            <a:avLst/>
          </a:prstGeom>
          <a:noFill/>
          <a:ln>
            <a:noFill/>
          </a:ln>
          <a:effectLst/>
          <a:extLst/>
        </p:spPr>
        <p:txBody>
          <a:bodyPr vert="horz" wrap="square" lIns="92748" tIns="46374" rIns="92748" bIns="46374"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5366" name="Rectangle 6"/>
          <p:cNvSpPr>
            <a:spLocks noGrp="1" noChangeArrowheads="1"/>
          </p:cNvSpPr>
          <p:nvPr>
            <p:ph type="ftr" sz="quarter" idx="4"/>
          </p:nvPr>
        </p:nvSpPr>
        <p:spPr bwMode="auto">
          <a:xfrm>
            <a:off x="0" y="9430691"/>
            <a:ext cx="2944958" cy="497535"/>
          </a:xfrm>
          <a:prstGeom prst="rect">
            <a:avLst/>
          </a:prstGeom>
          <a:noFill/>
          <a:ln>
            <a:noFill/>
          </a:ln>
          <a:effectLst/>
          <a:extLst/>
        </p:spPr>
        <p:txBody>
          <a:bodyPr vert="horz" wrap="square" lIns="92748" tIns="46374" rIns="92748" bIns="46374" numCol="1" anchor="b" anchorCtr="0" compatLnSpc="1">
            <a:prstTxWarp prst="textNoShape">
              <a:avLst/>
            </a:prstTxWarp>
          </a:bodyPr>
          <a:lstStyle>
            <a:lvl1pPr>
              <a:defRPr sz="1200" b="0">
                <a:latin typeface="Times New Roman" pitchFamily="18" charset="0"/>
              </a:defRPr>
            </a:lvl1pPr>
          </a:lstStyle>
          <a:p>
            <a:pPr>
              <a:defRPr/>
            </a:pPr>
            <a:endParaRPr lang="de-DE"/>
          </a:p>
        </p:txBody>
      </p:sp>
      <p:sp>
        <p:nvSpPr>
          <p:cNvPr id="15367" name="Rectangle 7"/>
          <p:cNvSpPr>
            <a:spLocks noGrp="1" noChangeArrowheads="1"/>
          </p:cNvSpPr>
          <p:nvPr>
            <p:ph type="sldNum" sz="quarter" idx="5"/>
          </p:nvPr>
        </p:nvSpPr>
        <p:spPr bwMode="auto">
          <a:xfrm>
            <a:off x="3852717" y="9430691"/>
            <a:ext cx="2944958" cy="497535"/>
          </a:xfrm>
          <a:prstGeom prst="rect">
            <a:avLst/>
          </a:prstGeom>
          <a:noFill/>
          <a:ln>
            <a:noFill/>
          </a:ln>
          <a:effectLst/>
          <a:extLst/>
        </p:spPr>
        <p:txBody>
          <a:bodyPr vert="horz" wrap="square" lIns="92748" tIns="46374" rIns="92748" bIns="46374" numCol="1" anchor="b" anchorCtr="0" compatLnSpc="1">
            <a:prstTxWarp prst="textNoShape">
              <a:avLst/>
            </a:prstTxWarp>
          </a:bodyPr>
          <a:lstStyle>
            <a:lvl1pPr algn="r">
              <a:defRPr sz="1200" b="0">
                <a:latin typeface="Times New Roman" pitchFamily="18" charset="0"/>
              </a:defRPr>
            </a:lvl1pPr>
          </a:lstStyle>
          <a:p>
            <a:pPr>
              <a:defRPr/>
            </a:pPr>
            <a:fld id="{C1C32D23-1059-4B4E-8DD4-E97EB1F14FCB}" type="slidenum">
              <a:rPr lang="de-DE"/>
              <a:pPr>
                <a:defRPr/>
              </a:pPr>
              <a:t>‹Nr.›</a:t>
            </a:fld>
            <a:endParaRPr lang="de-DE"/>
          </a:p>
        </p:txBody>
      </p:sp>
    </p:spTree>
    <p:extLst>
      <p:ext uri="{BB962C8B-B14F-4D97-AF65-F5344CB8AC3E}">
        <p14:creationId xmlns:p14="http://schemas.microsoft.com/office/powerpoint/2010/main" val="387604496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41"/>
          <p:cNvSpPr>
            <a:spLocks noChangeArrowheads="1"/>
          </p:cNvSpPr>
          <p:nvPr/>
        </p:nvSpPr>
        <p:spPr bwMode="auto">
          <a:xfrm>
            <a:off x="0" y="6605588"/>
            <a:ext cx="9144000" cy="252412"/>
          </a:xfrm>
          <a:prstGeom prst="rect">
            <a:avLst/>
          </a:prstGeom>
          <a:solidFill>
            <a:srgbClr val="14646E"/>
          </a:solidFill>
          <a:ln>
            <a:noFill/>
          </a:ln>
          <a:effectLst/>
          <a:extLst/>
        </p:spPr>
        <p:txBody>
          <a:bodyPr wrap="none" anchor="ctr"/>
          <a:lstStyle>
            <a:lvl1pPr>
              <a:defRPr sz="2000" b="1">
                <a:solidFill>
                  <a:schemeClr val="tx1"/>
                </a:solidFill>
                <a:latin typeface="Verdana" pitchFamily="34" charset="0"/>
              </a:defRPr>
            </a:lvl1pPr>
            <a:lvl2pPr marL="742950" indent="-285750">
              <a:defRPr sz="2000" b="1">
                <a:solidFill>
                  <a:schemeClr val="tx1"/>
                </a:solidFill>
                <a:latin typeface="Verdana" pitchFamily="34" charset="0"/>
              </a:defRPr>
            </a:lvl2pPr>
            <a:lvl3pPr marL="1143000" indent="-228600">
              <a:defRPr sz="2000" b="1">
                <a:solidFill>
                  <a:schemeClr val="tx1"/>
                </a:solidFill>
                <a:latin typeface="Verdana" pitchFamily="34" charset="0"/>
              </a:defRPr>
            </a:lvl3pPr>
            <a:lvl4pPr marL="1600200" indent="-228600">
              <a:defRPr sz="2000" b="1">
                <a:solidFill>
                  <a:schemeClr val="tx1"/>
                </a:solidFill>
                <a:latin typeface="Verdana" pitchFamily="34" charset="0"/>
              </a:defRPr>
            </a:lvl4pPr>
            <a:lvl5pPr marL="2057400" indent="-228600">
              <a:defRPr sz="2000" b="1">
                <a:solidFill>
                  <a:schemeClr val="tx1"/>
                </a:solidFill>
                <a:latin typeface="Verdana" pitchFamily="34" charset="0"/>
              </a:defRPr>
            </a:lvl5pPr>
            <a:lvl6pPr marL="2514600" indent="-228600" eaLnBrk="0" fontAlgn="base" hangingPunct="0">
              <a:spcBef>
                <a:spcPct val="0"/>
              </a:spcBef>
              <a:spcAft>
                <a:spcPct val="0"/>
              </a:spcAft>
              <a:defRPr sz="2000" b="1">
                <a:solidFill>
                  <a:schemeClr val="tx1"/>
                </a:solidFill>
                <a:latin typeface="Verdana" pitchFamily="34" charset="0"/>
              </a:defRPr>
            </a:lvl6pPr>
            <a:lvl7pPr marL="2971800" indent="-228600" eaLnBrk="0" fontAlgn="base" hangingPunct="0">
              <a:spcBef>
                <a:spcPct val="0"/>
              </a:spcBef>
              <a:spcAft>
                <a:spcPct val="0"/>
              </a:spcAft>
              <a:defRPr sz="2000" b="1">
                <a:solidFill>
                  <a:schemeClr val="tx1"/>
                </a:solidFill>
                <a:latin typeface="Verdana" pitchFamily="34" charset="0"/>
              </a:defRPr>
            </a:lvl7pPr>
            <a:lvl8pPr marL="3429000" indent="-228600" eaLnBrk="0" fontAlgn="base" hangingPunct="0">
              <a:spcBef>
                <a:spcPct val="0"/>
              </a:spcBef>
              <a:spcAft>
                <a:spcPct val="0"/>
              </a:spcAft>
              <a:defRPr sz="2000" b="1">
                <a:solidFill>
                  <a:schemeClr val="tx1"/>
                </a:solidFill>
                <a:latin typeface="Verdana" pitchFamily="34" charset="0"/>
              </a:defRPr>
            </a:lvl8pPr>
            <a:lvl9pPr marL="3886200" indent="-228600" eaLnBrk="0" fontAlgn="base" hangingPunct="0">
              <a:spcBef>
                <a:spcPct val="0"/>
              </a:spcBef>
              <a:spcAft>
                <a:spcPct val="0"/>
              </a:spcAft>
              <a:defRPr sz="2000" b="1">
                <a:solidFill>
                  <a:schemeClr val="tx1"/>
                </a:solidFill>
                <a:latin typeface="Verdana" pitchFamily="34" charset="0"/>
              </a:defRPr>
            </a:lvl9pPr>
          </a:lstStyle>
          <a:p>
            <a:pPr>
              <a:defRPr/>
            </a:pPr>
            <a:endParaRPr lang="de-AT" altLang="de-DE" smtClean="0"/>
          </a:p>
        </p:txBody>
      </p:sp>
      <p:pic>
        <p:nvPicPr>
          <p:cNvPr id="5" name="Picture 49" descr="szglogo-1c-out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7763" y="1844675"/>
            <a:ext cx="3694112" cy="396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0" descr="Logo-4c-originalgros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260350"/>
            <a:ext cx="172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9" name="Rectangle 35"/>
          <p:cNvSpPr>
            <a:spLocks noGrp="1" noChangeArrowheads="1"/>
          </p:cNvSpPr>
          <p:nvPr>
            <p:ph type="ctrTitle"/>
          </p:nvPr>
        </p:nvSpPr>
        <p:spPr>
          <a:xfrm>
            <a:off x="412750" y="914400"/>
            <a:ext cx="8274050" cy="2286000"/>
          </a:xfrm>
        </p:spPr>
        <p:txBody>
          <a:bodyPr anchor="b"/>
          <a:lstStyle>
            <a:lvl1pPr>
              <a:defRPr/>
            </a:lvl1pPr>
          </a:lstStyle>
          <a:p>
            <a:pPr lvl="0"/>
            <a:r>
              <a:rPr lang="de-DE" noProof="0" smtClean="0"/>
              <a:t>Mastertitelformat bearbeiten</a:t>
            </a:r>
          </a:p>
        </p:txBody>
      </p:sp>
      <p:sp>
        <p:nvSpPr>
          <p:cNvPr id="6180" name="Rectangle 36"/>
          <p:cNvSpPr>
            <a:spLocks noGrp="1" noChangeArrowheads="1"/>
          </p:cNvSpPr>
          <p:nvPr>
            <p:ph type="subTitle" sz="quarter" idx="1"/>
          </p:nvPr>
        </p:nvSpPr>
        <p:spPr>
          <a:xfrm>
            <a:off x="412750" y="3276600"/>
            <a:ext cx="8274050" cy="990600"/>
          </a:xfrm>
        </p:spPr>
        <p:txBody>
          <a:bodyPr/>
          <a:lstStyle>
            <a:lvl1pPr marL="0" indent="0">
              <a:buFont typeface="Wingdings" pitchFamily="2" charset="2"/>
              <a:buNone/>
              <a:defRPr sz="2800">
                <a:solidFill>
                  <a:srgbClr val="006464"/>
                </a:solidFill>
                <a:latin typeface="MetaMedium-Roman" pitchFamily="34" charset="0"/>
              </a:defRPr>
            </a:lvl1pPr>
          </a:lstStyle>
          <a:p>
            <a:pPr lvl="0"/>
            <a:r>
              <a:rPr lang="de-DE" noProof="0" smtClean="0"/>
              <a:t>Master-Untertitelformat bearbeiten</a:t>
            </a:r>
          </a:p>
        </p:txBody>
      </p:sp>
      <p:sp>
        <p:nvSpPr>
          <p:cNvPr id="7" name="Rectangle 44"/>
          <p:cNvSpPr>
            <a:spLocks noGrp="1" noChangeArrowheads="1"/>
          </p:cNvSpPr>
          <p:nvPr>
            <p:ph type="ftr" sz="quarter" idx="10"/>
          </p:nvPr>
        </p:nvSpPr>
        <p:spPr/>
        <p:txBody>
          <a:bodyPr/>
          <a:lstStyle>
            <a:lvl1pPr>
              <a:defRPr/>
            </a:lvl1pPr>
          </a:lstStyle>
          <a:p>
            <a:pPr>
              <a:defRPr/>
            </a:pPr>
            <a:r>
              <a:rPr lang="de-AT"/>
              <a:t>Einrichtung</a:t>
            </a:r>
          </a:p>
        </p:txBody>
      </p:sp>
      <p:sp>
        <p:nvSpPr>
          <p:cNvPr id="8" name="Rectangle 45"/>
          <p:cNvSpPr>
            <a:spLocks noGrp="1" noChangeArrowheads="1"/>
          </p:cNvSpPr>
          <p:nvPr>
            <p:ph type="dt" sz="quarter" idx="11"/>
          </p:nvPr>
        </p:nvSpPr>
        <p:spPr bwMode="auto">
          <a:xfrm>
            <a:off x="412750" y="4343400"/>
            <a:ext cx="8274050" cy="1676400"/>
          </a:xfrm>
          <a:prstGeom prst="rect">
            <a:avLst/>
          </a:prstGeom>
          <a:extLst/>
        </p:spPr>
        <p:txBody>
          <a:bodyPr vert="horz" wrap="square" lIns="0" tIns="0" rIns="0" bIns="0" numCol="1" anchor="t" anchorCtr="0" compatLnSpc="1">
            <a:prstTxWarp prst="textNoShape">
              <a:avLst/>
            </a:prstTxWarp>
          </a:bodyPr>
          <a:lstStyle>
            <a:lvl1pPr>
              <a:defRPr sz="2800" b="0">
                <a:latin typeface="MetaMedium-Roman" pitchFamily="34" charset="0"/>
              </a:defRPr>
            </a:lvl1pPr>
          </a:lstStyle>
          <a:p>
            <a:pPr>
              <a:defRPr/>
            </a:pPr>
            <a:r>
              <a:rPr lang="de-DE"/>
              <a:t>Autor</a:t>
            </a:r>
            <a:endParaRPr lang="de-AT"/>
          </a:p>
        </p:txBody>
      </p:sp>
    </p:spTree>
    <p:extLst>
      <p:ext uri="{BB962C8B-B14F-4D97-AF65-F5344CB8AC3E}">
        <p14:creationId xmlns:p14="http://schemas.microsoft.com/office/powerpoint/2010/main" val="108539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71"/>
          <p:cNvSpPr>
            <a:spLocks noGrp="1" noChangeArrowheads="1"/>
          </p:cNvSpPr>
          <p:nvPr>
            <p:ph type="sldNum" sz="quarter" idx="10"/>
          </p:nvPr>
        </p:nvSpPr>
        <p:spPr>
          <a:ln/>
        </p:spPr>
        <p:txBody>
          <a:bodyPr/>
          <a:lstStyle>
            <a:lvl1pPr>
              <a:defRPr/>
            </a:lvl1pPr>
          </a:lstStyle>
          <a:p>
            <a:pPr>
              <a:defRPr/>
            </a:pPr>
            <a:fld id="{C8FAABE4-6885-4C8D-9AFC-33C524C759CE}" type="slidenum">
              <a:rPr lang="de-AT"/>
              <a:pPr>
                <a:defRPr/>
              </a:pPr>
              <a:t>‹Nr.›</a:t>
            </a:fld>
            <a:endParaRPr lang="de-AT"/>
          </a:p>
        </p:txBody>
      </p:sp>
      <p:sp>
        <p:nvSpPr>
          <p:cNvPr id="5"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1332952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242050" y="795338"/>
            <a:ext cx="1943100" cy="545147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12750" y="795338"/>
            <a:ext cx="5676900" cy="545147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71"/>
          <p:cNvSpPr>
            <a:spLocks noGrp="1" noChangeArrowheads="1"/>
          </p:cNvSpPr>
          <p:nvPr>
            <p:ph type="sldNum" sz="quarter" idx="10"/>
          </p:nvPr>
        </p:nvSpPr>
        <p:spPr>
          <a:ln/>
        </p:spPr>
        <p:txBody>
          <a:bodyPr/>
          <a:lstStyle>
            <a:lvl1pPr>
              <a:defRPr/>
            </a:lvl1pPr>
          </a:lstStyle>
          <a:p>
            <a:pPr>
              <a:defRPr/>
            </a:pPr>
            <a:fld id="{D4A5B298-C26C-495C-8D23-92E091305CBB}" type="slidenum">
              <a:rPr lang="de-AT"/>
              <a:pPr>
                <a:defRPr/>
              </a:pPr>
              <a:t>‹Nr.›</a:t>
            </a:fld>
            <a:endParaRPr lang="de-AT"/>
          </a:p>
        </p:txBody>
      </p:sp>
      <p:sp>
        <p:nvSpPr>
          <p:cNvPr id="5"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218391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AT" dirty="0"/>
          </a:p>
        </p:txBody>
      </p:sp>
      <p:sp>
        <p:nvSpPr>
          <p:cNvPr id="4" name="Rectangle 71"/>
          <p:cNvSpPr>
            <a:spLocks noGrp="1" noChangeArrowheads="1"/>
          </p:cNvSpPr>
          <p:nvPr>
            <p:ph type="sldNum" sz="quarter" idx="10"/>
          </p:nvPr>
        </p:nvSpPr>
        <p:spPr>
          <a:ln/>
        </p:spPr>
        <p:txBody>
          <a:bodyPr/>
          <a:lstStyle>
            <a:lvl1pPr>
              <a:defRPr/>
            </a:lvl1pPr>
          </a:lstStyle>
          <a:p>
            <a:pPr>
              <a:defRPr/>
            </a:pPr>
            <a:fld id="{FAB1EC91-EE46-479D-811B-9B12B062EB73}" type="slidenum">
              <a:rPr lang="de-AT"/>
              <a:pPr>
                <a:defRPr/>
              </a:pPr>
              <a:t>‹Nr.›</a:t>
            </a:fld>
            <a:endParaRPr lang="de-AT"/>
          </a:p>
        </p:txBody>
      </p:sp>
      <p:sp>
        <p:nvSpPr>
          <p:cNvPr id="5"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260449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71"/>
          <p:cNvSpPr>
            <a:spLocks noGrp="1" noChangeArrowheads="1"/>
          </p:cNvSpPr>
          <p:nvPr>
            <p:ph type="sldNum" sz="quarter" idx="10"/>
          </p:nvPr>
        </p:nvSpPr>
        <p:spPr>
          <a:ln/>
        </p:spPr>
        <p:txBody>
          <a:bodyPr/>
          <a:lstStyle>
            <a:lvl1pPr>
              <a:defRPr/>
            </a:lvl1pPr>
          </a:lstStyle>
          <a:p>
            <a:pPr>
              <a:defRPr/>
            </a:pPr>
            <a:fld id="{5C9E22C8-71C9-4C58-B770-5567283D7DB2}" type="slidenum">
              <a:rPr lang="de-AT"/>
              <a:pPr>
                <a:defRPr/>
              </a:pPr>
              <a:t>‹Nr.›</a:t>
            </a:fld>
            <a:endParaRPr lang="de-AT"/>
          </a:p>
        </p:txBody>
      </p:sp>
      <p:sp>
        <p:nvSpPr>
          <p:cNvPr id="5"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435570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1438275" y="2133600"/>
            <a:ext cx="328136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872038" y="2133600"/>
            <a:ext cx="3281362"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71"/>
          <p:cNvSpPr>
            <a:spLocks noGrp="1" noChangeArrowheads="1"/>
          </p:cNvSpPr>
          <p:nvPr>
            <p:ph type="sldNum" sz="quarter" idx="10"/>
          </p:nvPr>
        </p:nvSpPr>
        <p:spPr>
          <a:ln/>
        </p:spPr>
        <p:txBody>
          <a:bodyPr/>
          <a:lstStyle>
            <a:lvl1pPr>
              <a:defRPr/>
            </a:lvl1pPr>
          </a:lstStyle>
          <a:p>
            <a:pPr>
              <a:defRPr/>
            </a:pPr>
            <a:fld id="{59516EF1-EC02-481F-9B38-2E01D89A9D42}" type="slidenum">
              <a:rPr lang="de-AT"/>
              <a:pPr>
                <a:defRPr/>
              </a:pPr>
              <a:t>‹Nr.›</a:t>
            </a:fld>
            <a:endParaRPr lang="de-AT"/>
          </a:p>
        </p:txBody>
      </p:sp>
      <p:sp>
        <p:nvSpPr>
          <p:cNvPr id="6"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2230404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71"/>
          <p:cNvSpPr>
            <a:spLocks noGrp="1" noChangeArrowheads="1"/>
          </p:cNvSpPr>
          <p:nvPr>
            <p:ph type="sldNum" sz="quarter" idx="10"/>
          </p:nvPr>
        </p:nvSpPr>
        <p:spPr>
          <a:ln/>
        </p:spPr>
        <p:txBody>
          <a:bodyPr/>
          <a:lstStyle>
            <a:lvl1pPr>
              <a:defRPr/>
            </a:lvl1pPr>
          </a:lstStyle>
          <a:p>
            <a:pPr>
              <a:defRPr/>
            </a:pPr>
            <a:fld id="{EB500109-7BE9-4F5A-B9EE-50AEA0C519F8}" type="slidenum">
              <a:rPr lang="de-AT"/>
              <a:pPr>
                <a:defRPr/>
              </a:pPr>
              <a:t>‹Nr.›</a:t>
            </a:fld>
            <a:endParaRPr lang="de-AT"/>
          </a:p>
        </p:txBody>
      </p:sp>
      <p:sp>
        <p:nvSpPr>
          <p:cNvPr id="8"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1547449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71"/>
          <p:cNvSpPr>
            <a:spLocks noGrp="1" noChangeArrowheads="1"/>
          </p:cNvSpPr>
          <p:nvPr>
            <p:ph type="sldNum" sz="quarter" idx="10"/>
          </p:nvPr>
        </p:nvSpPr>
        <p:spPr>
          <a:ln/>
        </p:spPr>
        <p:txBody>
          <a:bodyPr/>
          <a:lstStyle>
            <a:lvl1pPr>
              <a:defRPr/>
            </a:lvl1pPr>
          </a:lstStyle>
          <a:p>
            <a:pPr>
              <a:defRPr/>
            </a:pPr>
            <a:fld id="{75C21277-4590-4F26-A18C-85CF14770850}" type="slidenum">
              <a:rPr lang="de-AT"/>
              <a:pPr>
                <a:defRPr/>
              </a:pPr>
              <a:t>‹Nr.›</a:t>
            </a:fld>
            <a:endParaRPr lang="de-AT"/>
          </a:p>
        </p:txBody>
      </p:sp>
      <p:sp>
        <p:nvSpPr>
          <p:cNvPr id="4"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354694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71"/>
          <p:cNvSpPr>
            <a:spLocks noGrp="1" noChangeArrowheads="1"/>
          </p:cNvSpPr>
          <p:nvPr>
            <p:ph type="sldNum" sz="quarter" idx="10"/>
          </p:nvPr>
        </p:nvSpPr>
        <p:spPr>
          <a:ln/>
        </p:spPr>
        <p:txBody>
          <a:bodyPr/>
          <a:lstStyle>
            <a:lvl1pPr>
              <a:defRPr/>
            </a:lvl1pPr>
          </a:lstStyle>
          <a:p>
            <a:pPr>
              <a:defRPr/>
            </a:pPr>
            <a:fld id="{7886E965-7A9E-4D18-8F28-1FF49CA1BEBA}" type="slidenum">
              <a:rPr lang="de-AT"/>
              <a:pPr>
                <a:defRPr/>
              </a:pPr>
              <a:t>‹Nr.›</a:t>
            </a:fld>
            <a:endParaRPr lang="de-AT"/>
          </a:p>
        </p:txBody>
      </p:sp>
      <p:sp>
        <p:nvSpPr>
          <p:cNvPr id="3"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67783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71"/>
          <p:cNvSpPr>
            <a:spLocks noGrp="1" noChangeArrowheads="1"/>
          </p:cNvSpPr>
          <p:nvPr>
            <p:ph type="sldNum" sz="quarter" idx="10"/>
          </p:nvPr>
        </p:nvSpPr>
        <p:spPr>
          <a:ln/>
        </p:spPr>
        <p:txBody>
          <a:bodyPr/>
          <a:lstStyle>
            <a:lvl1pPr>
              <a:defRPr/>
            </a:lvl1pPr>
          </a:lstStyle>
          <a:p>
            <a:pPr>
              <a:defRPr/>
            </a:pPr>
            <a:fld id="{561C25D9-B2F9-4D3D-BAE2-0F77C4242FA4}" type="slidenum">
              <a:rPr lang="de-AT"/>
              <a:pPr>
                <a:defRPr/>
              </a:pPr>
              <a:t>‹Nr.›</a:t>
            </a:fld>
            <a:endParaRPr lang="de-AT"/>
          </a:p>
        </p:txBody>
      </p:sp>
      <p:sp>
        <p:nvSpPr>
          <p:cNvPr id="6"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184839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71"/>
          <p:cNvSpPr>
            <a:spLocks noGrp="1" noChangeArrowheads="1"/>
          </p:cNvSpPr>
          <p:nvPr>
            <p:ph type="sldNum" sz="quarter" idx="10"/>
          </p:nvPr>
        </p:nvSpPr>
        <p:spPr>
          <a:ln/>
        </p:spPr>
        <p:txBody>
          <a:bodyPr/>
          <a:lstStyle>
            <a:lvl1pPr>
              <a:defRPr/>
            </a:lvl1pPr>
          </a:lstStyle>
          <a:p>
            <a:pPr>
              <a:defRPr/>
            </a:pPr>
            <a:fld id="{7A11E026-3AE2-464E-85B8-165BB2BBC40B}" type="slidenum">
              <a:rPr lang="de-AT"/>
              <a:pPr>
                <a:defRPr/>
              </a:pPr>
              <a:t>‹Nr.›</a:t>
            </a:fld>
            <a:endParaRPr lang="de-AT"/>
          </a:p>
        </p:txBody>
      </p:sp>
      <p:sp>
        <p:nvSpPr>
          <p:cNvPr id="6" name="Rectangle 73"/>
          <p:cNvSpPr>
            <a:spLocks noGrp="1" noChangeArrowheads="1"/>
          </p:cNvSpPr>
          <p:nvPr>
            <p:ph type="ftr" sz="quarter" idx="11"/>
          </p:nvPr>
        </p:nvSpPr>
        <p:spPr>
          <a:ln/>
        </p:spPr>
        <p:txBody>
          <a:bodyPr/>
          <a:lstStyle>
            <a:lvl1pPr>
              <a:defRPr/>
            </a:lvl1pPr>
          </a:lstStyle>
          <a:p>
            <a:pPr>
              <a:defRPr/>
            </a:pPr>
            <a:r>
              <a:rPr lang="de-AT"/>
              <a:t>Einrichtung</a:t>
            </a:r>
          </a:p>
        </p:txBody>
      </p:sp>
    </p:spTree>
    <p:extLst>
      <p:ext uri="{BB962C8B-B14F-4D97-AF65-F5344CB8AC3E}">
        <p14:creationId xmlns:p14="http://schemas.microsoft.com/office/powerpoint/2010/main" val="3433158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5"/>
          <p:cNvSpPr>
            <a:spLocks noChangeArrowheads="1"/>
          </p:cNvSpPr>
          <p:nvPr/>
        </p:nvSpPr>
        <p:spPr bwMode="auto">
          <a:xfrm>
            <a:off x="0" y="6605588"/>
            <a:ext cx="9144000" cy="252412"/>
          </a:xfrm>
          <a:prstGeom prst="rect">
            <a:avLst/>
          </a:prstGeom>
          <a:solidFill>
            <a:srgbClr val="16646E"/>
          </a:solidFill>
          <a:ln>
            <a:noFill/>
          </a:ln>
          <a:effectLst/>
          <a:extLst/>
        </p:spPr>
        <p:txBody>
          <a:bodyPr wrap="none" anchor="ctr"/>
          <a:lstStyle>
            <a:lvl1pPr>
              <a:defRPr sz="2000" b="1">
                <a:solidFill>
                  <a:schemeClr val="tx1"/>
                </a:solidFill>
                <a:latin typeface="Verdana" pitchFamily="34" charset="0"/>
              </a:defRPr>
            </a:lvl1pPr>
            <a:lvl2pPr marL="742950" indent="-285750">
              <a:defRPr sz="2000" b="1">
                <a:solidFill>
                  <a:schemeClr val="tx1"/>
                </a:solidFill>
                <a:latin typeface="Verdana" pitchFamily="34" charset="0"/>
              </a:defRPr>
            </a:lvl2pPr>
            <a:lvl3pPr marL="1143000" indent="-228600">
              <a:defRPr sz="2000" b="1">
                <a:solidFill>
                  <a:schemeClr val="tx1"/>
                </a:solidFill>
                <a:latin typeface="Verdana" pitchFamily="34" charset="0"/>
              </a:defRPr>
            </a:lvl3pPr>
            <a:lvl4pPr marL="1600200" indent="-228600">
              <a:defRPr sz="2000" b="1">
                <a:solidFill>
                  <a:schemeClr val="tx1"/>
                </a:solidFill>
                <a:latin typeface="Verdana" pitchFamily="34" charset="0"/>
              </a:defRPr>
            </a:lvl4pPr>
            <a:lvl5pPr marL="2057400" indent="-228600">
              <a:defRPr sz="2000" b="1">
                <a:solidFill>
                  <a:schemeClr val="tx1"/>
                </a:solidFill>
                <a:latin typeface="Verdana" pitchFamily="34" charset="0"/>
              </a:defRPr>
            </a:lvl5pPr>
            <a:lvl6pPr marL="2514600" indent="-228600" eaLnBrk="0" fontAlgn="base" hangingPunct="0">
              <a:spcBef>
                <a:spcPct val="0"/>
              </a:spcBef>
              <a:spcAft>
                <a:spcPct val="0"/>
              </a:spcAft>
              <a:defRPr sz="2000" b="1">
                <a:solidFill>
                  <a:schemeClr val="tx1"/>
                </a:solidFill>
                <a:latin typeface="Verdana" pitchFamily="34" charset="0"/>
              </a:defRPr>
            </a:lvl6pPr>
            <a:lvl7pPr marL="2971800" indent="-228600" eaLnBrk="0" fontAlgn="base" hangingPunct="0">
              <a:spcBef>
                <a:spcPct val="0"/>
              </a:spcBef>
              <a:spcAft>
                <a:spcPct val="0"/>
              </a:spcAft>
              <a:defRPr sz="2000" b="1">
                <a:solidFill>
                  <a:schemeClr val="tx1"/>
                </a:solidFill>
                <a:latin typeface="Verdana" pitchFamily="34" charset="0"/>
              </a:defRPr>
            </a:lvl7pPr>
            <a:lvl8pPr marL="3429000" indent="-228600" eaLnBrk="0" fontAlgn="base" hangingPunct="0">
              <a:spcBef>
                <a:spcPct val="0"/>
              </a:spcBef>
              <a:spcAft>
                <a:spcPct val="0"/>
              </a:spcAft>
              <a:defRPr sz="2000" b="1">
                <a:solidFill>
                  <a:schemeClr val="tx1"/>
                </a:solidFill>
                <a:latin typeface="Verdana" pitchFamily="34" charset="0"/>
              </a:defRPr>
            </a:lvl8pPr>
            <a:lvl9pPr marL="3886200" indent="-228600" eaLnBrk="0" fontAlgn="base" hangingPunct="0">
              <a:spcBef>
                <a:spcPct val="0"/>
              </a:spcBef>
              <a:spcAft>
                <a:spcPct val="0"/>
              </a:spcAft>
              <a:defRPr sz="2000" b="1">
                <a:solidFill>
                  <a:schemeClr val="tx1"/>
                </a:solidFill>
                <a:latin typeface="Verdana" pitchFamily="34" charset="0"/>
              </a:defRPr>
            </a:lvl9pPr>
          </a:lstStyle>
          <a:p>
            <a:pPr algn="ctr">
              <a:defRPr/>
            </a:pPr>
            <a:endParaRPr lang="de-AT" altLang="de-DE" sz="2600" b="0" smtClean="0">
              <a:solidFill>
                <a:srgbClr val="FFFFFF"/>
              </a:solidFill>
              <a:latin typeface="ORKRegular" pitchFamily="2" charset="0"/>
            </a:endParaRPr>
          </a:p>
        </p:txBody>
      </p:sp>
      <p:sp>
        <p:nvSpPr>
          <p:cNvPr id="1027" name="Rectangle 63"/>
          <p:cNvSpPr>
            <a:spLocks noGrp="1" noChangeArrowheads="1"/>
          </p:cNvSpPr>
          <p:nvPr>
            <p:ph type="title"/>
          </p:nvPr>
        </p:nvSpPr>
        <p:spPr bwMode="auto">
          <a:xfrm>
            <a:off x="412750" y="795338"/>
            <a:ext cx="7772400"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Überschrift</a:t>
            </a:r>
            <a:endParaRPr lang="de-AT" altLang="de-DE" smtClean="0"/>
          </a:p>
        </p:txBody>
      </p:sp>
      <p:sp>
        <p:nvSpPr>
          <p:cNvPr id="1028" name="Rectangle 64"/>
          <p:cNvSpPr>
            <a:spLocks noGrp="1" noChangeArrowheads="1"/>
          </p:cNvSpPr>
          <p:nvPr>
            <p:ph type="body" idx="1"/>
          </p:nvPr>
        </p:nvSpPr>
        <p:spPr bwMode="auto">
          <a:xfrm>
            <a:off x="1438275" y="2133600"/>
            <a:ext cx="6715125" cy="411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AT" altLang="de-DE" smtClean="0"/>
              <a:t>Klicken Sie, um die Formate des Vorlagentextes zu bearbeiten</a:t>
            </a:r>
          </a:p>
          <a:p>
            <a:pPr lvl="1"/>
            <a:r>
              <a:rPr lang="de-AT" altLang="de-DE" smtClean="0"/>
              <a:t>Zweite Ebene</a:t>
            </a:r>
          </a:p>
          <a:p>
            <a:pPr lvl="2"/>
            <a:r>
              <a:rPr lang="de-AT" altLang="de-DE" smtClean="0"/>
              <a:t>Dritte Ebene</a:t>
            </a:r>
          </a:p>
          <a:p>
            <a:pPr lvl="3"/>
            <a:r>
              <a:rPr lang="de-AT" altLang="de-DE" smtClean="0"/>
              <a:t>Vierte Ebene</a:t>
            </a:r>
          </a:p>
          <a:p>
            <a:pPr lvl="4"/>
            <a:r>
              <a:rPr lang="de-AT" altLang="de-DE" smtClean="0"/>
              <a:t>Fünfte Ebene</a:t>
            </a:r>
          </a:p>
        </p:txBody>
      </p:sp>
      <p:sp>
        <p:nvSpPr>
          <p:cNvPr id="1095" name="Rectangle 71"/>
          <p:cNvSpPr>
            <a:spLocks noGrp="1" noChangeArrowheads="1"/>
          </p:cNvSpPr>
          <p:nvPr>
            <p:ph type="sldNum" sz="quarter" idx="4"/>
          </p:nvPr>
        </p:nvSpPr>
        <p:spPr bwMode="auto">
          <a:xfrm>
            <a:off x="7162800" y="6584950"/>
            <a:ext cx="19050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0">
                <a:solidFill>
                  <a:srgbClr val="FFFFFF"/>
                </a:solidFill>
                <a:latin typeface="ORKRegular" pitchFamily="2" charset="0"/>
              </a:defRPr>
            </a:lvl1pPr>
          </a:lstStyle>
          <a:p>
            <a:pPr>
              <a:defRPr/>
            </a:pPr>
            <a:fld id="{350B8DF7-DE6F-48DD-8B61-390786016E48}" type="slidenum">
              <a:rPr lang="de-AT"/>
              <a:pPr>
                <a:defRPr/>
              </a:pPr>
              <a:t>‹Nr.›</a:t>
            </a:fld>
            <a:endParaRPr lang="de-AT"/>
          </a:p>
        </p:txBody>
      </p:sp>
      <p:sp>
        <p:nvSpPr>
          <p:cNvPr id="1097" name="Rectangle 73"/>
          <p:cNvSpPr>
            <a:spLocks noGrp="1" noChangeArrowheads="1"/>
          </p:cNvSpPr>
          <p:nvPr>
            <p:ph type="ftr" sz="quarter" idx="3"/>
          </p:nvPr>
        </p:nvSpPr>
        <p:spPr bwMode="auto">
          <a:xfrm>
            <a:off x="304800" y="6324600"/>
            <a:ext cx="8763000" cy="3048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b="0">
                <a:latin typeface="ORKRegular" pitchFamily="2" charset="0"/>
              </a:defRPr>
            </a:lvl1pPr>
          </a:lstStyle>
          <a:p>
            <a:pPr>
              <a:defRPr/>
            </a:pPr>
            <a:r>
              <a:rPr lang="de-AT"/>
              <a:t>Einrichtung</a:t>
            </a:r>
          </a:p>
        </p:txBody>
      </p:sp>
      <p:pic>
        <p:nvPicPr>
          <p:cNvPr id="1031" name="Picture 77" descr="Logo-4c-originalgross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92950" y="260350"/>
            <a:ext cx="172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75" r:id="rId1"/>
    <p:sldLayoutId id="2147484675" r:id="rId2"/>
    <p:sldLayoutId id="2147484676" r:id="rId3"/>
    <p:sldLayoutId id="2147484677" r:id="rId4"/>
    <p:sldLayoutId id="2147484678" r:id="rId5"/>
    <p:sldLayoutId id="2147484679" r:id="rId6"/>
    <p:sldLayoutId id="2147484680" r:id="rId7"/>
    <p:sldLayoutId id="2147484681" r:id="rId8"/>
    <p:sldLayoutId id="2147484682" r:id="rId9"/>
    <p:sldLayoutId id="2147484683" r:id="rId10"/>
    <p:sldLayoutId id="2147484684" r:id="rId11"/>
  </p:sldLayoutIdLst>
  <p:hf hdr="0" dt="0"/>
  <p:txStyles>
    <p:titleStyle>
      <a:lvl1pPr algn="l" rtl="0" eaLnBrk="0" fontAlgn="base" hangingPunct="0">
        <a:spcBef>
          <a:spcPct val="0"/>
        </a:spcBef>
        <a:spcAft>
          <a:spcPct val="0"/>
        </a:spcAft>
        <a:defRPr sz="4200">
          <a:solidFill>
            <a:srgbClr val="006464"/>
          </a:solidFill>
          <a:latin typeface="+mj-lt"/>
          <a:ea typeface="+mj-ea"/>
          <a:cs typeface="+mj-cs"/>
        </a:defRPr>
      </a:lvl1pPr>
      <a:lvl2pPr algn="l" rtl="0" eaLnBrk="0" fontAlgn="base" hangingPunct="0">
        <a:spcBef>
          <a:spcPct val="0"/>
        </a:spcBef>
        <a:spcAft>
          <a:spcPct val="0"/>
        </a:spcAft>
        <a:defRPr sz="4200">
          <a:solidFill>
            <a:srgbClr val="006464"/>
          </a:solidFill>
          <a:latin typeface="MetaBlack-Roman" pitchFamily="34" charset="0"/>
        </a:defRPr>
      </a:lvl2pPr>
      <a:lvl3pPr algn="l" rtl="0" eaLnBrk="0" fontAlgn="base" hangingPunct="0">
        <a:spcBef>
          <a:spcPct val="0"/>
        </a:spcBef>
        <a:spcAft>
          <a:spcPct val="0"/>
        </a:spcAft>
        <a:defRPr sz="4200">
          <a:solidFill>
            <a:srgbClr val="006464"/>
          </a:solidFill>
          <a:latin typeface="MetaBlack-Roman" pitchFamily="34" charset="0"/>
        </a:defRPr>
      </a:lvl3pPr>
      <a:lvl4pPr algn="l" rtl="0" eaLnBrk="0" fontAlgn="base" hangingPunct="0">
        <a:spcBef>
          <a:spcPct val="0"/>
        </a:spcBef>
        <a:spcAft>
          <a:spcPct val="0"/>
        </a:spcAft>
        <a:defRPr sz="4200">
          <a:solidFill>
            <a:srgbClr val="006464"/>
          </a:solidFill>
          <a:latin typeface="MetaBlack-Roman" pitchFamily="34" charset="0"/>
        </a:defRPr>
      </a:lvl4pPr>
      <a:lvl5pPr algn="l" rtl="0" eaLnBrk="0" fontAlgn="base" hangingPunct="0">
        <a:spcBef>
          <a:spcPct val="0"/>
        </a:spcBef>
        <a:spcAft>
          <a:spcPct val="0"/>
        </a:spcAft>
        <a:defRPr sz="4200">
          <a:solidFill>
            <a:srgbClr val="006464"/>
          </a:solidFill>
          <a:latin typeface="MetaBlack-Roman" pitchFamily="34" charset="0"/>
        </a:defRPr>
      </a:lvl5pPr>
      <a:lvl6pPr marL="457200" algn="l" rtl="0" eaLnBrk="0" fontAlgn="base" hangingPunct="0">
        <a:spcBef>
          <a:spcPct val="0"/>
        </a:spcBef>
        <a:spcAft>
          <a:spcPct val="0"/>
        </a:spcAft>
        <a:defRPr sz="4200">
          <a:solidFill>
            <a:srgbClr val="006464"/>
          </a:solidFill>
          <a:latin typeface="MetaBlack-Roman" pitchFamily="34" charset="0"/>
        </a:defRPr>
      </a:lvl6pPr>
      <a:lvl7pPr marL="914400" algn="l" rtl="0" eaLnBrk="0" fontAlgn="base" hangingPunct="0">
        <a:spcBef>
          <a:spcPct val="0"/>
        </a:spcBef>
        <a:spcAft>
          <a:spcPct val="0"/>
        </a:spcAft>
        <a:defRPr sz="4200">
          <a:solidFill>
            <a:srgbClr val="006464"/>
          </a:solidFill>
          <a:latin typeface="MetaBlack-Roman" pitchFamily="34" charset="0"/>
        </a:defRPr>
      </a:lvl7pPr>
      <a:lvl8pPr marL="1371600" algn="l" rtl="0" eaLnBrk="0" fontAlgn="base" hangingPunct="0">
        <a:spcBef>
          <a:spcPct val="0"/>
        </a:spcBef>
        <a:spcAft>
          <a:spcPct val="0"/>
        </a:spcAft>
        <a:defRPr sz="4200">
          <a:solidFill>
            <a:srgbClr val="006464"/>
          </a:solidFill>
          <a:latin typeface="MetaBlack-Roman" pitchFamily="34" charset="0"/>
        </a:defRPr>
      </a:lvl8pPr>
      <a:lvl9pPr marL="1828800" algn="l" rtl="0" eaLnBrk="0" fontAlgn="base" hangingPunct="0">
        <a:spcBef>
          <a:spcPct val="0"/>
        </a:spcBef>
        <a:spcAft>
          <a:spcPct val="0"/>
        </a:spcAft>
        <a:defRPr sz="4200">
          <a:solidFill>
            <a:srgbClr val="006464"/>
          </a:solidFill>
          <a:latin typeface="MetaBlack-Roman" pitchFamily="34" charset="0"/>
        </a:defRPr>
      </a:lvl9pPr>
    </p:titleStyle>
    <p:bodyStyle>
      <a:lvl1pPr marL="342900" indent="-342900" algn="l" rtl="0" eaLnBrk="0" fontAlgn="base" hangingPunct="0">
        <a:spcBef>
          <a:spcPct val="20000"/>
        </a:spcBef>
        <a:spcAft>
          <a:spcPct val="0"/>
        </a:spcAft>
        <a:buClr>
          <a:schemeClr val="bg2"/>
        </a:buClr>
        <a:buFont typeface="Wingdings" pitchFamily="2" charset="2"/>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defRPr>
      </a:lvl2pPr>
      <a:lvl3pPr marL="1143000" indent="-228600" algn="l" rtl="0" eaLnBrk="0" fontAlgn="base" hangingPunct="0">
        <a:spcBef>
          <a:spcPct val="20000"/>
        </a:spcBef>
        <a:spcAft>
          <a:spcPct val="0"/>
        </a:spcAft>
        <a:buClr>
          <a:schemeClr val="bg2"/>
        </a:buClr>
        <a:buFont typeface="Wingdings" pitchFamily="2" charset="2"/>
        <a:buChar char="§"/>
        <a:defRPr sz="2600">
          <a:solidFill>
            <a:schemeClr val="tx1"/>
          </a:solidFill>
          <a:latin typeface="+mn-lt"/>
        </a:defRPr>
      </a:lvl3pPr>
      <a:lvl4pPr marL="1600200" indent="-228600" algn="l" rtl="0" eaLnBrk="0" fontAlgn="base" hangingPunct="0">
        <a:spcBef>
          <a:spcPct val="20000"/>
        </a:spcBef>
        <a:spcAft>
          <a:spcPct val="0"/>
        </a:spcAft>
        <a:buClr>
          <a:schemeClr val="bg2"/>
        </a:buClr>
        <a:buChar char="-"/>
        <a:defRPr sz="2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600">
          <a:solidFill>
            <a:schemeClr val="tx1"/>
          </a:solidFill>
          <a:latin typeface="+mn-lt"/>
        </a:defRPr>
      </a:lvl5pPr>
      <a:lvl6pPr marL="2514600" indent="-228600" algn="l" rtl="0" eaLnBrk="0" fontAlgn="base" hangingPunct="0">
        <a:spcBef>
          <a:spcPct val="20000"/>
        </a:spcBef>
        <a:spcAft>
          <a:spcPct val="0"/>
        </a:spcAft>
        <a:buClr>
          <a:schemeClr val="bg2"/>
        </a:buClr>
        <a:buFont typeface="Wingdings" pitchFamily="2" charset="2"/>
        <a:buChar char="§"/>
        <a:defRPr sz="2600">
          <a:solidFill>
            <a:schemeClr val="tx1"/>
          </a:solidFill>
          <a:latin typeface="+mn-lt"/>
        </a:defRPr>
      </a:lvl6pPr>
      <a:lvl7pPr marL="2971800" indent="-228600" algn="l" rtl="0" eaLnBrk="0" fontAlgn="base" hangingPunct="0">
        <a:spcBef>
          <a:spcPct val="20000"/>
        </a:spcBef>
        <a:spcAft>
          <a:spcPct val="0"/>
        </a:spcAft>
        <a:buClr>
          <a:schemeClr val="bg2"/>
        </a:buClr>
        <a:buFont typeface="Wingdings" pitchFamily="2" charset="2"/>
        <a:buChar char="§"/>
        <a:defRPr sz="2600">
          <a:solidFill>
            <a:schemeClr val="tx1"/>
          </a:solidFill>
          <a:latin typeface="+mn-lt"/>
        </a:defRPr>
      </a:lvl7pPr>
      <a:lvl8pPr marL="3429000" indent="-228600" algn="l" rtl="0" eaLnBrk="0" fontAlgn="base" hangingPunct="0">
        <a:spcBef>
          <a:spcPct val="20000"/>
        </a:spcBef>
        <a:spcAft>
          <a:spcPct val="0"/>
        </a:spcAft>
        <a:buClr>
          <a:schemeClr val="bg2"/>
        </a:buClr>
        <a:buFont typeface="Wingdings" pitchFamily="2" charset="2"/>
        <a:buChar char="§"/>
        <a:defRPr sz="2600">
          <a:solidFill>
            <a:schemeClr val="tx1"/>
          </a:solidFill>
          <a:latin typeface="+mn-lt"/>
        </a:defRPr>
      </a:lvl8pPr>
      <a:lvl9pPr marL="3886200" indent="-228600" algn="l" rtl="0" eaLnBrk="0" fontAlgn="base" hangingPunct="0">
        <a:spcBef>
          <a:spcPct val="20000"/>
        </a:spcBef>
        <a:spcAft>
          <a:spcPct val="0"/>
        </a:spcAft>
        <a:buClr>
          <a:schemeClr val="bg2"/>
        </a:buClr>
        <a:buFont typeface="Wingdings" pitchFamily="2" charset="2"/>
        <a:buChar char="§"/>
        <a:defRPr sz="2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5"/>
          <p:cNvSpPr>
            <a:spLocks noGrp="1" noChangeArrowheads="1"/>
          </p:cNvSpPr>
          <p:nvPr>
            <p:ph type="dt"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endParaRPr lang="de-DE" altLang="de-DE" sz="2800" smtClean="0">
              <a:latin typeface="MetaMedium-Roman" pitchFamily="34" charset="0"/>
            </a:endParaRPr>
          </a:p>
          <a:p>
            <a:pPr>
              <a:spcBef>
                <a:spcPct val="0"/>
              </a:spcBef>
              <a:buClrTx/>
              <a:buFontTx/>
              <a:buNone/>
            </a:pPr>
            <a:r>
              <a:rPr lang="de-DE" altLang="de-DE" sz="2800" smtClean="0">
                <a:latin typeface="MetaMedium-Roman" pitchFamily="34" charset="0"/>
              </a:rPr>
              <a:t>Martin Auer</a:t>
            </a:r>
            <a:endParaRPr lang="de-AT" altLang="de-DE" sz="2800" smtClean="0">
              <a:latin typeface="MetaMedium-Roman" pitchFamily="34" charset="0"/>
            </a:endParaRPr>
          </a:p>
        </p:txBody>
      </p:sp>
      <p:sp>
        <p:nvSpPr>
          <p:cNvPr id="33795" name="Rectangle 2"/>
          <p:cNvSpPr>
            <a:spLocks noGrp="1" noChangeArrowheads="1"/>
          </p:cNvSpPr>
          <p:nvPr>
            <p:ph type="ctrTitle"/>
          </p:nvPr>
        </p:nvSpPr>
        <p:spPr/>
        <p:txBody>
          <a:bodyPr/>
          <a:lstStyle/>
          <a:p>
            <a:r>
              <a:rPr lang="de-AT" altLang="de-DE" dirty="0" smtClean="0"/>
              <a:t>Nichtige Ausschreibungsbedingungen</a:t>
            </a:r>
            <a:br>
              <a:rPr lang="de-AT" altLang="de-DE" dirty="0" smtClean="0"/>
            </a:br>
            <a:endParaRPr lang="de-AT" altLang="de-DE" dirty="0" smtClean="0"/>
          </a:p>
        </p:txBody>
      </p:sp>
      <p:sp>
        <p:nvSpPr>
          <p:cNvPr id="33796" name="Rectangle 3"/>
          <p:cNvSpPr>
            <a:spLocks noGrp="1" noChangeArrowheads="1"/>
          </p:cNvSpPr>
          <p:nvPr>
            <p:ph type="subTitle" idx="1"/>
          </p:nvPr>
        </p:nvSpPr>
        <p:spPr>
          <a:xfrm>
            <a:off x="412750" y="2780928"/>
            <a:ext cx="8274050" cy="1584176"/>
          </a:xfrm>
        </p:spPr>
        <p:txBody>
          <a:bodyPr>
            <a:normAutofit/>
          </a:bodyPr>
          <a:lstStyle/>
          <a:p>
            <a:endParaRPr lang="de-AT" altLang="de-DE" dirty="0" smtClean="0"/>
          </a:p>
          <a:p>
            <a:r>
              <a:rPr lang="de-AT" altLang="de-DE" dirty="0" smtClean="0"/>
              <a:t>Archimedes</a:t>
            </a:r>
          </a:p>
          <a:p>
            <a:r>
              <a:rPr lang="de-AT" altLang="de-DE" dirty="0" smtClean="0"/>
              <a:t>10.Techniker/</a:t>
            </a:r>
            <a:r>
              <a:rPr lang="de-AT" altLang="de-DE" dirty="0"/>
              <a:t>J</a:t>
            </a:r>
            <a:r>
              <a:rPr lang="de-AT" altLang="de-DE" dirty="0" smtClean="0"/>
              <a:t>uristen Dialog 2019</a:t>
            </a:r>
          </a:p>
          <a:p>
            <a:endParaRPr lang="de-AT" altLang="de-DE" dirty="0" smtClean="0"/>
          </a:p>
          <a:p>
            <a:endParaRPr lang="de-AT" altLang="de-DE" dirty="0" smtClean="0"/>
          </a:p>
          <a:p>
            <a:endParaRPr lang="de-AT" altLang="de-DE" dirty="0" smtClean="0"/>
          </a:p>
          <a:p>
            <a:endParaRPr lang="de-AT" altLang="de-DE"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10</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a:t>
            </a:r>
            <a:r>
              <a:rPr lang="de-AT" altLang="de-DE" sz="1900" b="1" dirty="0">
                <a:latin typeface="Verdana" pitchFamily="34" charset="0"/>
              </a:rPr>
              <a:t>7</a:t>
            </a:r>
            <a:endParaRPr lang="de-AT" altLang="de-DE" sz="1900" b="1" dirty="0" smtClean="0">
              <a:latin typeface="Verdana" pitchFamily="34" charset="0"/>
            </a:endParaRPr>
          </a:p>
          <a:p>
            <a:pPr marL="495300" indent="-495300" algn="ctr">
              <a:buNone/>
              <a:defRPr/>
            </a:pPr>
            <a:endParaRPr lang="de-DE" altLang="de-DE" sz="800" dirty="0">
              <a:latin typeface="Verdana" panose="020B0604030504040204" pitchFamily="34" charset="0"/>
              <a:ea typeface="Verdana" panose="020B0604030504040204" pitchFamily="34" charset="0"/>
              <a:cs typeface="Verdana" panose="020B0604030504040204" pitchFamily="34" charset="0"/>
            </a:endParaRPr>
          </a:p>
          <a:p>
            <a:pPr marL="1085850" lvl="2">
              <a:defRPr/>
            </a:pPr>
            <a:r>
              <a:rPr lang="de-DE" sz="1800" dirty="0" smtClean="0">
                <a:latin typeface="Verdana" panose="020B0604030504040204" pitchFamily="34" charset="0"/>
                <a:ea typeface="Verdana" panose="020B0604030504040204" pitchFamily="34" charset="0"/>
                <a:cs typeface="Verdana" panose="020B0604030504040204" pitchFamily="34" charset="0"/>
              </a:rPr>
              <a:t>Kernbereich der </a:t>
            </a:r>
            <a:r>
              <a:rPr lang="de-DE" sz="1800" dirty="0">
                <a:latin typeface="Verdana" panose="020B0604030504040204" pitchFamily="34" charset="0"/>
                <a:ea typeface="Verdana" panose="020B0604030504040204" pitchFamily="34" charset="0"/>
                <a:cs typeface="Verdana" panose="020B0604030504040204" pitchFamily="34" charset="0"/>
              </a:rPr>
              <a:t>L</a:t>
            </a:r>
            <a:r>
              <a:rPr lang="de-DE" sz="1800" dirty="0" smtClean="0">
                <a:latin typeface="Verdana" panose="020B0604030504040204" pitchFamily="34" charset="0"/>
                <a:ea typeface="Verdana" panose="020B0604030504040204" pitchFamily="34" charset="0"/>
                <a:cs typeface="Verdana" panose="020B0604030504040204" pitchFamily="34" charset="0"/>
              </a:rPr>
              <a:t>eistungsbeschreibung, individuelle, zahlenmäßige </a:t>
            </a:r>
            <a:r>
              <a:rPr lang="de-DE" sz="1800" dirty="0" smtClean="0">
                <a:latin typeface="Verdana" panose="020B0604030504040204" pitchFamily="34" charset="0"/>
                <a:ea typeface="Verdana" panose="020B0604030504040204" pitchFamily="34" charset="0"/>
                <a:cs typeface="Verdana" panose="020B0604030504040204" pitchFamily="34" charset="0"/>
              </a:rPr>
              <a:t>Umschreibung (relativ „eng“)</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marL="1085850" lvl="2">
              <a:defRPr/>
            </a:pPr>
            <a:r>
              <a:rPr lang="de-DE" sz="1800" dirty="0" smtClean="0">
                <a:latin typeface="Verdana" panose="020B0604030504040204" pitchFamily="34" charset="0"/>
                <a:ea typeface="Verdana" panose="020B0604030504040204" pitchFamily="34" charset="0"/>
                <a:cs typeface="Verdana" panose="020B0604030504040204" pitchFamily="34" charset="0"/>
              </a:rPr>
              <a:t>Kontrolle Äquivalenz der Hauptleistung nach </a:t>
            </a:r>
            <a:r>
              <a:rPr lang="de-DE" sz="1800" dirty="0" smtClean="0">
                <a:latin typeface="Verdana" panose="020B0604030504040204" pitchFamily="34" charset="0"/>
                <a:ea typeface="Verdana" panose="020B0604030504040204" pitchFamily="34" charset="0"/>
                <a:cs typeface="Verdana" panose="020B0604030504040204" pitchFamily="34" charset="0"/>
              </a:rPr>
              <a:t>§ 934 </a:t>
            </a:r>
            <a:r>
              <a:rPr lang="de-DE" sz="1800" dirty="0" smtClean="0">
                <a:latin typeface="Verdana" panose="020B0604030504040204" pitchFamily="34" charset="0"/>
                <a:ea typeface="Verdana" panose="020B0604030504040204" pitchFamily="34" charset="0"/>
                <a:cs typeface="Verdana" panose="020B0604030504040204" pitchFamily="34" charset="0"/>
              </a:rPr>
              <a:t>ABGB (</a:t>
            </a:r>
            <a:r>
              <a:rPr lang="de-DE" sz="1800" dirty="0" err="1" smtClean="0">
                <a:latin typeface="Verdana" panose="020B0604030504040204" pitchFamily="34" charset="0"/>
                <a:ea typeface="Verdana" panose="020B0604030504040204" pitchFamily="34" charset="0"/>
                <a:cs typeface="Verdana" panose="020B0604030504040204" pitchFamily="34" charset="0"/>
              </a:rPr>
              <a:t>laesio</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enormis</a:t>
            </a:r>
            <a:r>
              <a:rPr lang="de-DE" sz="1800" dirty="0" smtClean="0">
                <a:latin typeface="Verdana" panose="020B0604030504040204" pitchFamily="34" charset="0"/>
                <a:ea typeface="Verdana" panose="020B0604030504040204" pitchFamily="34" charset="0"/>
                <a:cs typeface="Verdana" panose="020B0604030504040204" pitchFamily="34" charset="0"/>
              </a:rPr>
              <a:t>) </a:t>
            </a:r>
            <a:r>
              <a:rPr lang="de-DE" sz="1800" dirty="0" err="1" smtClean="0">
                <a:latin typeface="Verdana" panose="020B0604030504040204" pitchFamily="34" charset="0"/>
                <a:ea typeface="Verdana" panose="020B0604030504040204" pitchFamily="34" charset="0"/>
                <a:cs typeface="Verdana" panose="020B0604030504040204" pitchFamily="34" charset="0"/>
              </a:rPr>
              <a:t>bzw</a:t>
            </a:r>
            <a:r>
              <a:rPr lang="de-DE" sz="1800" dirty="0" smtClean="0">
                <a:latin typeface="Verdana" panose="020B0604030504040204" pitchFamily="34" charset="0"/>
                <a:ea typeface="Verdana" panose="020B0604030504040204" pitchFamily="34" charset="0"/>
                <a:cs typeface="Verdana" panose="020B0604030504040204" pitchFamily="34" charset="0"/>
              </a:rPr>
              <a:t> § 879 </a:t>
            </a:r>
            <a:r>
              <a:rPr lang="de-DE" sz="1800" dirty="0" err="1" smtClean="0">
                <a:latin typeface="Verdana" panose="020B0604030504040204" pitchFamily="34" charset="0"/>
                <a:ea typeface="Verdana" panose="020B0604030504040204" pitchFamily="34" charset="0"/>
                <a:cs typeface="Verdana" panose="020B0604030504040204" pitchFamily="34" charset="0"/>
              </a:rPr>
              <a:t>Abs</a:t>
            </a:r>
            <a:r>
              <a:rPr lang="de-DE" sz="1800" dirty="0" smtClean="0">
                <a:latin typeface="Verdana" panose="020B0604030504040204" pitchFamily="34" charset="0"/>
                <a:ea typeface="Verdana" panose="020B0604030504040204" pitchFamily="34" charset="0"/>
                <a:cs typeface="Verdana" panose="020B0604030504040204" pitchFamily="34" charset="0"/>
              </a:rPr>
              <a:t> 2 Z 4 ABGB</a:t>
            </a:r>
          </a:p>
          <a:p>
            <a:pPr marL="1543050" lvl="3">
              <a:defRPr/>
            </a:pPr>
            <a:r>
              <a:rPr lang="de-AT" sz="1400" dirty="0">
                <a:latin typeface="Verdana" panose="020B0604030504040204" pitchFamily="34" charset="0"/>
                <a:ea typeface="Verdana" panose="020B0604030504040204" pitchFamily="34" charset="0"/>
                <a:cs typeface="Verdana" panose="020B0604030504040204" pitchFamily="34" charset="0"/>
              </a:rPr>
              <a:t>wenn jemand den Leichtsinn, die Zwangslage, Verstandesschwäche, Unerfahrenheit oder Gemütsaufregung eines anderen dadurch ausbeutet, </a:t>
            </a:r>
            <a:r>
              <a:rPr lang="de-AT" sz="1400" dirty="0" smtClean="0">
                <a:latin typeface="Verdana" panose="020B0604030504040204" pitchFamily="34" charset="0"/>
                <a:ea typeface="Verdana" panose="020B0604030504040204" pitchFamily="34" charset="0"/>
                <a:cs typeface="Verdana" panose="020B0604030504040204" pitchFamily="34" charset="0"/>
              </a:rPr>
              <a:t>dass </a:t>
            </a:r>
            <a:r>
              <a:rPr lang="de-AT" sz="1400" dirty="0">
                <a:latin typeface="Verdana" panose="020B0604030504040204" pitchFamily="34" charset="0"/>
                <a:ea typeface="Verdana" panose="020B0604030504040204" pitchFamily="34" charset="0"/>
                <a:cs typeface="Verdana" panose="020B0604030504040204" pitchFamily="34" charset="0"/>
              </a:rPr>
              <a:t>er sich oder einem Dritten für eine Leistung eine Gegenleistung versprechen oder gewähren </a:t>
            </a:r>
            <a:r>
              <a:rPr lang="de-AT" sz="1400" dirty="0" smtClean="0">
                <a:latin typeface="Verdana" panose="020B0604030504040204" pitchFamily="34" charset="0"/>
                <a:ea typeface="Verdana" panose="020B0604030504040204" pitchFamily="34" charset="0"/>
                <a:cs typeface="Verdana" panose="020B0604030504040204" pitchFamily="34" charset="0"/>
              </a:rPr>
              <a:t>lässt</a:t>
            </a:r>
            <a:r>
              <a:rPr lang="de-AT" sz="1400" dirty="0">
                <a:latin typeface="Verdana" panose="020B0604030504040204" pitchFamily="34" charset="0"/>
                <a:ea typeface="Verdana" panose="020B0604030504040204" pitchFamily="34" charset="0"/>
                <a:cs typeface="Verdana" panose="020B0604030504040204" pitchFamily="34" charset="0"/>
              </a:rPr>
              <a:t>, deren Vermögenswert zu dem Werte der Leistung in auffallendem </a:t>
            </a:r>
            <a:r>
              <a:rPr lang="de-AT" sz="1400" dirty="0" smtClean="0">
                <a:latin typeface="Verdana" panose="020B0604030504040204" pitchFamily="34" charset="0"/>
                <a:ea typeface="Verdana" panose="020B0604030504040204" pitchFamily="34" charset="0"/>
                <a:cs typeface="Verdana" panose="020B0604030504040204" pitchFamily="34" charset="0"/>
              </a:rPr>
              <a:t>Missverhältnisse </a:t>
            </a:r>
            <a:r>
              <a:rPr lang="de-AT" sz="1400" dirty="0">
                <a:latin typeface="Verdana" panose="020B0604030504040204" pitchFamily="34" charset="0"/>
                <a:ea typeface="Verdana" panose="020B0604030504040204" pitchFamily="34" charset="0"/>
                <a:cs typeface="Verdana" panose="020B0604030504040204" pitchFamily="34" charset="0"/>
              </a:rPr>
              <a:t>steht.</a:t>
            </a:r>
            <a:endParaRPr lang="de-DE" sz="1400" dirty="0" smtClean="0">
              <a:latin typeface="Verdana" panose="020B0604030504040204" pitchFamily="34" charset="0"/>
              <a:ea typeface="Verdana" panose="020B0604030504040204" pitchFamily="34" charset="0"/>
              <a:cs typeface="Verdana" panose="020B0604030504040204" pitchFamily="34" charset="0"/>
            </a:endParaRPr>
          </a:p>
          <a:p>
            <a:pPr marL="685800"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Gröblich benachteiligend</a:t>
            </a:r>
          </a:p>
          <a:p>
            <a:pPr marL="1085850" lvl="2">
              <a:defRPr/>
            </a:pPr>
            <a:r>
              <a:rPr lang="de-DE" sz="1800" dirty="0" smtClean="0">
                <a:latin typeface="Verdana" panose="020B0604030504040204" pitchFamily="34" charset="0"/>
                <a:ea typeface="Verdana" panose="020B0604030504040204" pitchFamily="34" charset="0"/>
                <a:cs typeface="Verdana" panose="020B0604030504040204" pitchFamily="34" charset="0"/>
              </a:rPr>
              <a:t>Maßstab ist dispositives Recht</a:t>
            </a:r>
          </a:p>
          <a:p>
            <a:pPr marL="1085850" lvl="2">
              <a:defRPr/>
            </a:pPr>
            <a:r>
              <a:rPr lang="de-DE" sz="1800" dirty="0" smtClean="0">
                <a:latin typeface="Verdana" panose="020B0604030504040204" pitchFamily="34" charset="0"/>
                <a:ea typeface="Verdana" panose="020B0604030504040204" pitchFamily="34" charset="0"/>
                <a:cs typeface="Verdana" panose="020B0604030504040204" pitchFamily="34" charset="0"/>
              </a:rPr>
              <a:t>Allerdings: „</a:t>
            </a:r>
            <a:r>
              <a:rPr lang="de-DE" sz="1800" smtClean="0">
                <a:latin typeface="Verdana" panose="020B0604030504040204" pitchFamily="34" charset="0"/>
                <a:ea typeface="Verdana" panose="020B0604030504040204" pitchFamily="34" charset="0"/>
                <a:cs typeface="Verdana" panose="020B0604030504040204" pitchFamily="34" charset="0"/>
              </a:rPr>
              <a:t>gröblich“, </a:t>
            </a:r>
            <a:r>
              <a:rPr lang="de-DE" sz="1800" dirty="0" err="1" smtClean="0">
                <a:latin typeface="Verdana" panose="020B0604030504040204" pitchFamily="34" charset="0"/>
                <a:ea typeface="Verdana" panose="020B0604030504040204" pitchFamily="34" charset="0"/>
                <a:cs typeface="Verdana" panose="020B0604030504040204" pitchFamily="34" charset="0"/>
              </a:rPr>
              <a:t>dh</a:t>
            </a:r>
            <a:r>
              <a:rPr lang="de-DE" sz="1800" dirty="0" smtClean="0">
                <a:latin typeface="Verdana" panose="020B0604030504040204" pitchFamily="34" charset="0"/>
                <a:ea typeface="Verdana" panose="020B0604030504040204" pitchFamily="34" charset="0"/>
                <a:cs typeface="Verdana" panose="020B0604030504040204" pitchFamily="34" charset="0"/>
              </a:rPr>
              <a:t> es ist nicht jede Abweichung auch sittenwidrig</a:t>
            </a:r>
          </a:p>
          <a:p>
            <a:pPr marL="1085850" lvl="2">
              <a:defRPr/>
            </a:pPr>
            <a:r>
              <a:rPr lang="de-DE" sz="1800" dirty="0" smtClean="0">
                <a:latin typeface="Verdana" panose="020B0604030504040204" pitchFamily="34" charset="0"/>
                <a:ea typeface="Verdana" panose="020B0604030504040204" pitchFamily="34" charset="0"/>
                <a:cs typeface="Verdana" panose="020B0604030504040204" pitchFamily="34" charset="0"/>
              </a:rPr>
              <a:t>Interessenabwägung im Einzelfall</a:t>
            </a:r>
          </a:p>
          <a:p>
            <a:pPr marL="1085850" lvl="2">
              <a:defRPr/>
            </a:pPr>
            <a:r>
              <a:rPr lang="de-DE" sz="1800" dirty="0" smtClean="0">
                <a:latin typeface="Verdana" panose="020B0604030504040204" pitchFamily="34" charset="0"/>
                <a:ea typeface="Verdana" panose="020B0604030504040204" pitchFamily="34" charset="0"/>
                <a:cs typeface="Verdana" panose="020B0604030504040204" pitchFamily="34" charset="0"/>
              </a:rPr>
              <a:t>Fehlende sachliche Rechtfertigung</a:t>
            </a:r>
          </a:p>
          <a:p>
            <a:pPr marL="1085850" lvl="2">
              <a:defRPr/>
            </a:pPr>
            <a:r>
              <a:rPr lang="de-DE" sz="1800" dirty="0" smtClean="0">
                <a:latin typeface="Verdana" panose="020B0604030504040204" pitchFamily="34" charset="0"/>
                <a:ea typeface="Verdana" panose="020B0604030504040204" pitchFamily="34" charset="0"/>
                <a:cs typeface="Verdana" panose="020B0604030504040204" pitchFamily="34" charset="0"/>
              </a:rPr>
              <a:t>Missverhältni</a:t>
            </a:r>
            <a:r>
              <a:rPr lang="de-DE" sz="1800" dirty="0" smtClean="0">
                <a:latin typeface="Verdana" panose="020B0604030504040204" pitchFamily="34" charset="0"/>
                <a:ea typeface="Verdana" panose="020B0604030504040204" pitchFamily="34" charset="0"/>
                <a:cs typeface="Verdana" panose="020B0604030504040204" pitchFamily="34" charset="0"/>
              </a:rPr>
              <a:t>s/Machtungleichgewicht der Rechtspositionen</a:t>
            </a:r>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marL="685800" lvl="1">
              <a:defRPr/>
            </a:pPr>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marL="685800" lvl="1">
              <a:defRPr/>
            </a:pPr>
            <a:endParaRPr lang="de-DE"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4400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11</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a:t>
            </a:r>
            <a:r>
              <a:rPr lang="de-AT" altLang="de-DE" sz="1900" b="1" dirty="0" smtClean="0">
                <a:latin typeface="Verdana" pitchFamily="34" charset="0"/>
              </a:rPr>
              <a:t>8</a:t>
            </a:r>
          </a:p>
          <a:p>
            <a:pPr marL="495300" indent="-495300" algn="ctr">
              <a:buNone/>
              <a:defRPr/>
            </a:pPr>
            <a:endParaRPr lang="de-AT" altLang="de-DE" sz="1900" b="1" dirty="0">
              <a:latin typeface="Verdana" pitchFamily="34" charset="0"/>
            </a:endParaRPr>
          </a:p>
          <a:p>
            <a:pPr marL="495300" indent="-495300" algn="ctr">
              <a:buNone/>
              <a:defRPr/>
            </a:pPr>
            <a:r>
              <a:rPr lang="de-DE" sz="1400" b="1" dirty="0">
                <a:latin typeface="Verdana" panose="020B0604030504040204" pitchFamily="34" charset="0"/>
                <a:ea typeface="Verdana" panose="020B0604030504040204" pitchFamily="34" charset="0"/>
                <a:cs typeface="Verdana" panose="020B0604030504040204" pitchFamily="34" charset="0"/>
              </a:rPr>
              <a:t>Unzulässige Vertragsbestandteile</a:t>
            </a:r>
          </a:p>
          <a:p>
            <a:pPr marL="495300" indent="-495300">
              <a:buNone/>
              <a:defRPr/>
            </a:pPr>
            <a:r>
              <a:rPr lang="de-DE" sz="1800" b="1" dirty="0" smtClean="0">
                <a:latin typeface="Verdana" panose="020B0604030504040204" pitchFamily="34" charset="0"/>
                <a:ea typeface="Verdana" panose="020B0604030504040204" pitchFamily="34" charset="0"/>
                <a:cs typeface="Verdana" panose="020B0604030504040204" pitchFamily="34" charset="0"/>
              </a:rPr>
              <a:t>§ 6 KSchG (Transparenzgebot):</a:t>
            </a:r>
          </a:p>
          <a:p>
            <a:pPr marL="495300" indent="-495300">
              <a:buAutoNum type="arabicParenBoth" startAt="3"/>
              <a:defRPr/>
            </a:pPr>
            <a:r>
              <a:rPr lang="de-DE" sz="1800" dirty="0" smtClean="0">
                <a:latin typeface="Verdana" panose="020B0604030504040204" pitchFamily="34" charset="0"/>
                <a:ea typeface="Verdana" panose="020B0604030504040204" pitchFamily="34" charset="0"/>
                <a:cs typeface="Verdana" panose="020B0604030504040204" pitchFamily="34" charset="0"/>
              </a:rPr>
              <a:t>Eine </a:t>
            </a:r>
            <a:r>
              <a:rPr lang="de-DE" sz="1800" dirty="0">
                <a:latin typeface="Verdana" panose="020B0604030504040204" pitchFamily="34" charset="0"/>
                <a:ea typeface="Verdana" panose="020B0604030504040204" pitchFamily="34" charset="0"/>
                <a:cs typeface="Verdana" panose="020B0604030504040204" pitchFamily="34" charset="0"/>
              </a:rPr>
              <a:t>in Allgemeinen Geschäftsbedingungen </a:t>
            </a:r>
            <a:r>
              <a:rPr lang="de-DE" sz="1800" dirty="0" smtClean="0">
                <a:latin typeface="Verdana" panose="020B0604030504040204" pitchFamily="34" charset="0"/>
                <a:ea typeface="Verdana" panose="020B0604030504040204" pitchFamily="34" charset="0"/>
                <a:cs typeface="Verdana" panose="020B0604030504040204" pitchFamily="34" charset="0"/>
              </a:rPr>
              <a:t>oder Vertragsform-blättern </a:t>
            </a:r>
            <a:r>
              <a:rPr lang="de-DE" sz="1800" dirty="0">
                <a:latin typeface="Verdana" panose="020B0604030504040204" pitchFamily="34" charset="0"/>
                <a:ea typeface="Verdana" panose="020B0604030504040204" pitchFamily="34" charset="0"/>
                <a:cs typeface="Verdana" panose="020B0604030504040204" pitchFamily="34" charset="0"/>
              </a:rPr>
              <a:t>enthaltene Vertragsbestimmung ist unwirksam, wenn sie unklar oder unverständlich </a:t>
            </a:r>
            <a:r>
              <a:rPr lang="de-DE" sz="1800" dirty="0" smtClean="0">
                <a:latin typeface="Verdana" panose="020B0604030504040204" pitchFamily="34" charset="0"/>
                <a:ea typeface="Verdana" panose="020B0604030504040204" pitchFamily="34" charset="0"/>
                <a:cs typeface="Verdana" panose="020B0604030504040204" pitchFamily="34" charset="0"/>
              </a:rPr>
              <a:t>abgefasst ist.</a:t>
            </a:r>
          </a:p>
          <a:p>
            <a:pPr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Auch im Unternehmerbereich analog anwendbar</a:t>
            </a:r>
          </a:p>
          <a:p>
            <a:pPr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Durchschnittsverbraucher kann Inhalt und Tragweite einer Klausel nicht erfassen</a:t>
            </a:r>
          </a:p>
          <a:p>
            <a:pPr marL="0" indent="0">
              <a:buNone/>
              <a:defRPr/>
            </a:pPr>
            <a:endParaRPr lang="de-DE" sz="1800" b="1" dirty="0" smtClean="0">
              <a:latin typeface="Verdana" panose="020B0604030504040204" pitchFamily="34" charset="0"/>
              <a:ea typeface="Verdana" panose="020B0604030504040204" pitchFamily="34" charset="0"/>
              <a:cs typeface="Verdana" panose="020B0604030504040204" pitchFamily="34" charset="0"/>
            </a:endParaRPr>
          </a:p>
          <a:p>
            <a:pPr marL="0" indent="0">
              <a:buNone/>
              <a:defRPr/>
            </a:pPr>
            <a:r>
              <a:rPr lang="de-DE" sz="1800" b="1" dirty="0" smtClean="0">
                <a:latin typeface="Verdana" panose="020B0604030504040204" pitchFamily="34" charset="0"/>
                <a:ea typeface="Verdana" panose="020B0604030504040204" pitchFamily="34" charset="0"/>
                <a:cs typeface="Verdana" panose="020B0604030504040204" pitchFamily="34" charset="0"/>
              </a:rPr>
              <a:t>Auslegung:</a:t>
            </a:r>
            <a:endParaRPr lang="de-DE" sz="1800" b="1" dirty="0">
              <a:latin typeface="Verdana" panose="020B0604030504040204" pitchFamily="34" charset="0"/>
              <a:ea typeface="Verdana" panose="020B0604030504040204" pitchFamily="34" charset="0"/>
              <a:cs typeface="Verdana" panose="020B0604030504040204" pitchFamily="34" charset="0"/>
            </a:endParaRPr>
          </a:p>
          <a:p>
            <a:pPr marL="0" indent="0">
              <a:buNone/>
              <a:defRPr/>
            </a:pPr>
            <a:r>
              <a:rPr lang="de-DE" sz="1800" b="1" dirty="0">
                <a:latin typeface="Verdana" panose="020B0604030504040204" pitchFamily="34" charset="0"/>
                <a:ea typeface="Verdana" panose="020B0604030504040204" pitchFamily="34" charset="0"/>
                <a:cs typeface="Verdana" panose="020B0604030504040204" pitchFamily="34" charset="0"/>
              </a:rPr>
              <a:t>§ </a:t>
            </a:r>
            <a:r>
              <a:rPr lang="de-DE" sz="1800" b="1" dirty="0" smtClean="0">
                <a:latin typeface="Verdana" panose="020B0604030504040204" pitchFamily="34" charset="0"/>
                <a:ea typeface="Verdana" panose="020B0604030504040204" pitchFamily="34" charset="0"/>
                <a:cs typeface="Verdana" panose="020B0604030504040204" pitchFamily="34" charset="0"/>
              </a:rPr>
              <a:t>915 ABGB: </a:t>
            </a:r>
            <a:r>
              <a:rPr lang="de-DE" sz="1800" dirty="0" smtClean="0">
                <a:latin typeface="Verdana" panose="020B0604030504040204" pitchFamily="34" charset="0"/>
                <a:ea typeface="Verdana" panose="020B0604030504040204" pitchFamily="34" charset="0"/>
                <a:cs typeface="Verdana" panose="020B0604030504040204" pitchFamily="34" charset="0"/>
              </a:rPr>
              <a:t>Bei </a:t>
            </a:r>
            <a:r>
              <a:rPr lang="de-DE" sz="1800" dirty="0">
                <a:latin typeface="Verdana" panose="020B0604030504040204" pitchFamily="34" charset="0"/>
                <a:ea typeface="Verdana" panose="020B0604030504040204" pitchFamily="34" charset="0"/>
                <a:cs typeface="Verdana" panose="020B0604030504040204" pitchFamily="34" charset="0"/>
              </a:rPr>
              <a:t>einseitig verbindlichen Verträgen wird im Zweifel angenommen, </a:t>
            </a:r>
            <a:r>
              <a:rPr lang="de-DE" sz="1800" dirty="0" smtClean="0">
                <a:latin typeface="Verdana" panose="020B0604030504040204" pitchFamily="34" charset="0"/>
                <a:ea typeface="Verdana" panose="020B0604030504040204" pitchFamily="34" charset="0"/>
                <a:cs typeface="Verdana" panose="020B0604030504040204" pitchFamily="34" charset="0"/>
              </a:rPr>
              <a:t>dass </a:t>
            </a:r>
            <a:r>
              <a:rPr lang="de-DE" sz="1800" dirty="0">
                <a:latin typeface="Verdana" panose="020B0604030504040204" pitchFamily="34" charset="0"/>
                <a:ea typeface="Verdana" panose="020B0604030504040204" pitchFamily="34" charset="0"/>
                <a:cs typeface="Verdana" panose="020B0604030504040204" pitchFamily="34" charset="0"/>
              </a:rPr>
              <a:t>sich der Verpflichtete eher die geringere als die schwerere Last auflegen wollte; </a:t>
            </a:r>
            <a:r>
              <a:rPr lang="de-DE" sz="1800" dirty="0" smtClean="0">
                <a:latin typeface="Verdana" panose="020B0604030504040204" pitchFamily="34" charset="0"/>
                <a:ea typeface="Verdana" panose="020B0604030504040204" pitchFamily="34" charset="0"/>
                <a:cs typeface="Verdana" panose="020B0604030504040204" pitchFamily="34" charset="0"/>
              </a:rPr>
              <a:t>bei zweiseitig </a:t>
            </a:r>
            <a:r>
              <a:rPr lang="de-DE" sz="1800" dirty="0">
                <a:latin typeface="Verdana" panose="020B0604030504040204" pitchFamily="34" charset="0"/>
                <a:ea typeface="Verdana" panose="020B0604030504040204" pitchFamily="34" charset="0"/>
                <a:cs typeface="Verdana" panose="020B0604030504040204" pitchFamily="34" charset="0"/>
              </a:rPr>
              <a:t>verbindlichen wird eine undeutliche Ä</a:t>
            </a:r>
            <a:r>
              <a:rPr lang="de-DE" sz="1800" dirty="0" smtClean="0">
                <a:latin typeface="Verdana" panose="020B0604030504040204" pitchFamily="34" charset="0"/>
                <a:ea typeface="Verdana" panose="020B0604030504040204" pitchFamily="34" charset="0"/>
                <a:cs typeface="Verdana" panose="020B0604030504040204" pitchFamily="34" charset="0"/>
              </a:rPr>
              <a:t>ußerung </a:t>
            </a:r>
            <a:r>
              <a:rPr lang="de-DE" sz="1800" dirty="0">
                <a:latin typeface="Verdana" panose="020B0604030504040204" pitchFamily="34" charset="0"/>
                <a:ea typeface="Verdana" panose="020B0604030504040204" pitchFamily="34" charset="0"/>
                <a:cs typeface="Verdana" panose="020B0604030504040204" pitchFamily="34" charset="0"/>
              </a:rPr>
              <a:t>zum </a:t>
            </a:r>
            <a:r>
              <a:rPr lang="de-DE" sz="1800" dirty="0" smtClean="0">
                <a:latin typeface="Verdana" panose="020B0604030504040204" pitchFamily="34" charset="0"/>
                <a:ea typeface="Verdana" panose="020B0604030504040204" pitchFamily="34" charset="0"/>
                <a:cs typeface="Verdana" panose="020B0604030504040204" pitchFamily="34" charset="0"/>
              </a:rPr>
              <a:t>Nachteile </a:t>
            </a:r>
            <a:r>
              <a:rPr lang="de-DE" sz="1800" dirty="0">
                <a:latin typeface="Verdana" panose="020B0604030504040204" pitchFamily="34" charset="0"/>
                <a:ea typeface="Verdana" panose="020B0604030504040204" pitchFamily="34" charset="0"/>
                <a:cs typeface="Verdana" panose="020B0604030504040204" pitchFamily="34" charset="0"/>
              </a:rPr>
              <a:t>desjenigen </a:t>
            </a:r>
            <a:r>
              <a:rPr lang="de-DE" sz="1800" dirty="0" smtClean="0">
                <a:latin typeface="Verdana" panose="020B0604030504040204" pitchFamily="34" charset="0"/>
                <a:ea typeface="Verdana" panose="020B0604030504040204" pitchFamily="34" charset="0"/>
                <a:cs typeface="Verdana" panose="020B0604030504040204" pitchFamily="34" charset="0"/>
              </a:rPr>
              <a:t>erklärt</a:t>
            </a:r>
            <a:r>
              <a:rPr lang="de-DE" sz="1800" dirty="0">
                <a:latin typeface="Verdana" panose="020B0604030504040204" pitchFamily="34" charset="0"/>
                <a:ea typeface="Verdana" panose="020B0604030504040204" pitchFamily="34" charset="0"/>
                <a:cs typeface="Verdana" panose="020B0604030504040204" pitchFamily="34" charset="0"/>
              </a:rPr>
              <a:t>, der sich derselben </a:t>
            </a:r>
            <a:r>
              <a:rPr lang="de-DE" sz="1800" dirty="0" smtClean="0">
                <a:latin typeface="Verdana" panose="020B0604030504040204" pitchFamily="34" charset="0"/>
                <a:ea typeface="Verdana" panose="020B0604030504040204" pitchFamily="34" charset="0"/>
                <a:cs typeface="Verdana" panose="020B0604030504040204" pitchFamily="34" charset="0"/>
              </a:rPr>
              <a:t>bedient hat.</a:t>
            </a:r>
          </a:p>
          <a:p>
            <a:pPr marL="495300" indent="-495300">
              <a:buNone/>
              <a:defRPr/>
            </a:pPr>
            <a:endParaRPr lang="de-DE"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06613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12</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a:t>
            </a:r>
            <a:r>
              <a:rPr lang="de-AT" altLang="de-DE" sz="1900" b="1" dirty="0" smtClean="0">
                <a:latin typeface="Verdana" pitchFamily="34" charset="0"/>
              </a:rPr>
              <a:t>9</a:t>
            </a:r>
          </a:p>
          <a:p>
            <a:pPr marL="495300" indent="-495300" algn="ctr">
              <a:buNone/>
              <a:defRPr/>
            </a:pPr>
            <a:endParaRPr lang="de-AT" altLang="de-DE" sz="1900" b="1" dirty="0">
              <a:latin typeface="Verdana" pitchFamily="34" charset="0"/>
            </a:endParaRPr>
          </a:p>
          <a:p>
            <a:pPr>
              <a:defRPr/>
            </a:pPr>
            <a:r>
              <a:rPr lang="de-DE" sz="1800" dirty="0" smtClean="0">
                <a:latin typeface="Verdana" panose="020B0604030504040204" pitchFamily="34" charset="0"/>
                <a:ea typeface="Verdana" panose="020B0604030504040204" pitchFamily="34" charset="0"/>
                <a:cs typeface="Verdana" panose="020B0604030504040204" pitchFamily="34" charset="0"/>
              </a:rPr>
              <a:t>Auslegung geht zu Lasten des AGB-Verwenders, also des Ausschreibenden</a:t>
            </a:r>
          </a:p>
          <a:p>
            <a:pPr>
              <a:defRPr/>
            </a:pPr>
            <a:r>
              <a:rPr lang="de-DE" sz="1800" dirty="0" smtClean="0">
                <a:latin typeface="Verdana" panose="020B0604030504040204" pitchFamily="34" charset="0"/>
                <a:ea typeface="Verdana" panose="020B0604030504040204" pitchFamily="34" charset="0"/>
                <a:cs typeface="Verdana" panose="020B0604030504040204" pitchFamily="34" charset="0"/>
              </a:rPr>
              <a:t>Bei „keinem“ Auslegungsergebnis geht wohl Transparenzgebot vor.</a:t>
            </a:r>
          </a:p>
          <a:p>
            <a:pPr>
              <a:defRPr/>
            </a:pPr>
            <a:r>
              <a:rPr lang="de-DE" sz="1800" dirty="0" smtClean="0">
                <a:latin typeface="Verdana" panose="020B0604030504040204" pitchFamily="34" charset="0"/>
                <a:ea typeface="Verdana" panose="020B0604030504040204" pitchFamily="34" charset="0"/>
                <a:cs typeface="Verdana" panose="020B0604030504040204" pitchFamily="34" charset="0"/>
              </a:rPr>
              <a:t>§ 915 setzt aber wohl voraus, dass Auslegungsergebnis erzielbar ist. </a:t>
            </a:r>
          </a:p>
          <a:p>
            <a:pPr marL="495300" indent="-495300">
              <a:buNone/>
              <a:defRPr/>
            </a:pPr>
            <a:endParaRPr lang="de-DE"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010688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23683CDB-952B-4B61-92A3-5BC9D6D99CC9}" type="slidenum">
              <a:rPr lang="de-AT" altLang="de-DE" sz="1400" smtClean="0">
                <a:solidFill>
                  <a:srgbClr val="FFFFFF"/>
                </a:solidFill>
                <a:latin typeface="ORKRegular" pitchFamily="2" charset="0"/>
              </a:rPr>
              <a:pPr>
                <a:spcBef>
                  <a:spcPct val="0"/>
                </a:spcBef>
                <a:buClrTx/>
                <a:buFontTx/>
                <a:buNone/>
              </a:pPr>
              <a:t>13</a:t>
            </a:fld>
            <a:endParaRPr lang="de-AT" altLang="de-DE" sz="1400" smtClean="0">
              <a:solidFill>
                <a:srgbClr val="FFFFFF"/>
              </a:solidFill>
              <a:latin typeface="ORKRegular" pitchFamily="2" charset="0"/>
            </a:endParaRPr>
          </a:p>
        </p:txBody>
      </p:sp>
      <p:sp>
        <p:nvSpPr>
          <p:cNvPr id="132099" name="Rectangle 2"/>
          <p:cNvSpPr>
            <a:spLocks noGrp="1" noChangeArrowheads="1"/>
          </p:cNvSpPr>
          <p:nvPr>
            <p:ph type="body" idx="1"/>
          </p:nvPr>
        </p:nvSpPr>
        <p:spPr>
          <a:xfrm>
            <a:off x="323850" y="836613"/>
            <a:ext cx="8496300" cy="5338762"/>
          </a:xfrm>
        </p:spPr>
        <p:txBody>
          <a:bodyPr/>
          <a:lstStyle/>
          <a:p>
            <a:pPr algn="ctr">
              <a:buFont typeface="Wingdings" pitchFamily="2" charset="2"/>
              <a:buNone/>
            </a:pPr>
            <a:endParaRPr lang="de-AT" altLang="de-DE" sz="2800" smtClean="0">
              <a:latin typeface="Verdana" pitchFamily="34" charset="0"/>
            </a:endParaRPr>
          </a:p>
          <a:p>
            <a:pPr algn="ctr">
              <a:buFont typeface="Wingdings" pitchFamily="2" charset="2"/>
              <a:buNone/>
            </a:pPr>
            <a:endParaRPr lang="de-AT" altLang="de-DE" sz="2800" smtClean="0">
              <a:latin typeface="Verdana" pitchFamily="34" charset="0"/>
            </a:endParaRPr>
          </a:p>
          <a:p>
            <a:pPr algn="ctr">
              <a:buFont typeface="Wingdings" pitchFamily="2" charset="2"/>
              <a:buNone/>
            </a:pPr>
            <a:endParaRPr lang="de-AT" altLang="de-DE" sz="2800" smtClean="0">
              <a:latin typeface="Verdana" pitchFamily="34" charset="0"/>
            </a:endParaRPr>
          </a:p>
          <a:p>
            <a:pPr algn="ctr">
              <a:buFont typeface="Wingdings" pitchFamily="2" charset="2"/>
              <a:buNone/>
            </a:pPr>
            <a:r>
              <a:rPr lang="de-AT" altLang="de-DE" sz="4000" smtClean="0">
                <a:latin typeface="Verdana" pitchFamily="34" charset="0"/>
              </a:rPr>
              <a:t>Vielen Dank für</a:t>
            </a:r>
          </a:p>
          <a:p>
            <a:pPr algn="ctr">
              <a:buFont typeface="Wingdings" pitchFamily="2" charset="2"/>
              <a:buNone/>
            </a:pPr>
            <a:r>
              <a:rPr lang="de-AT" altLang="de-DE" sz="4000" smtClean="0">
                <a:latin typeface="Verdana" pitchFamily="34" charset="0"/>
              </a:rPr>
              <a:t>Ihre Aufmerksamkeit!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2</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Ausgangslage 1</a:t>
            </a:r>
            <a:endParaRPr lang="de-DE" altLang="de-DE" sz="1800" b="1" dirty="0" smtClean="0">
              <a:latin typeface="Verdana" pitchFamily="34" charset="0"/>
              <a:ea typeface="Verdana" pitchFamily="34" charset="0"/>
              <a:cs typeface="Verdana" pitchFamily="34" charset="0"/>
            </a:endParaRPr>
          </a:p>
          <a:p>
            <a:pPr marL="0" indent="0">
              <a:buNone/>
              <a:defRPr/>
            </a:pPr>
            <a:endParaRPr lang="de-DE" altLang="de-DE" sz="800" b="1" dirty="0">
              <a:latin typeface="Verdana" pitchFamily="34" charset="0"/>
              <a:ea typeface="Verdana" pitchFamily="34" charset="0"/>
              <a:cs typeface="Verdana" pitchFamily="34" charset="0"/>
            </a:endParaRPr>
          </a:p>
          <a:p>
            <a:r>
              <a:rPr lang="de-DE" sz="1800" dirty="0" smtClean="0">
                <a:latin typeface="Verdana" panose="020B0604030504040204" pitchFamily="34" charset="0"/>
                <a:ea typeface="Verdana" panose="020B0604030504040204" pitchFamily="34" charset="0"/>
                <a:cs typeface="Verdana" panose="020B0604030504040204" pitchFamily="34" charset="0"/>
              </a:rPr>
              <a:t>Vergaberecht = Öffentliches Recht</a:t>
            </a:r>
          </a:p>
          <a:p>
            <a:r>
              <a:rPr lang="de-DE" sz="1800" dirty="0" smtClean="0">
                <a:latin typeface="Verdana" panose="020B0604030504040204" pitchFamily="34" charset="0"/>
                <a:ea typeface="Verdana" panose="020B0604030504040204" pitchFamily="34" charset="0"/>
                <a:cs typeface="Verdana" panose="020B0604030504040204" pitchFamily="34" charset="0"/>
              </a:rPr>
              <a:t>Aber: Ziel = Vertrag;</a:t>
            </a:r>
          </a:p>
          <a:p>
            <a:r>
              <a:rPr lang="de-DE" sz="1800" dirty="0" smtClean="0">
                <a:latin typeface="Verdana" panose="020B0604030504040204" pitchFamily="34" charset="0"/>
                <a:ea typeface="Verdana" panose="020B0604030504040204" pitchFamily="34" charset="0"/>
                <a:cs typeface="Verdana" panose="020B0604030504040204" pitchFamily="34" charset="0"/>
              </a:rPr>
              <a:t>Leistungsvertrag = (zivilrechtlicher) Vertrag</a:t>
            </a:r>
          </a:p>
          <a:p>
            <a:r>
              <a:rPr lang="de-DE" sz="1800" dirty="0" err="1" smtClean="0">
                <a:latin typeface="Verdana" panose="020B0604030504040204" pitchFamily="34" charset="0"/>
                <a:ea typeface="Verdana" panose="020B0604030504040204" pitchFamily="34" charset="0"/>
                <a:cs typeface="Verdana" panose="020B0604030504040204" pitchFamily="34" charset="0"/>
              </a:rPr>
              <a:t>BVergG</a:t>
            </a:r>
            <a:r>
              <a:rPr lang="de-DE" sz="1800" dirty="0" smtClean="0">
                <a:latin typeface="Verdana" panose="020B0604030504040204" pitchFamily="34" charset="0"/>
                <a:ea typeface="Verdana" panose="020B0604030504040204" pitchFamily="34" charset="0"/>
                <a:cs typeface="Verdana" panose="020B0604030504040204" pitchFamily="34" charset="0"/>
              </a:rPr>
              <a:t> lässt jenseits der §§ 369 ff Zivilrecht unberührt</a:t>
            </a:r>
          </a:p>
          <a:p>
            <a:endParaRPr lang="de-DE" sz="1800" b="1"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de-DE" sz="1600" b="1" dirty="0">
                <a:latin typeface="Verdana" panose="020B0604030504040204" pitchFamily="34" charset="0"/>
                <a:ea typeface="Verdana" panose="020B0604030504040204" pitchFamily="34" charset="0"/>
                <a:cs typeface="Verdana" panose="020B0604030504040204" pitchFamily="34" charset="0"/>
              </a:rPr>
              <a:t>Verhältnis zu sonstigen </a:t>
            </a:r>
            <a:r>
              <a:rPr lang="de-DE" sz="1600" b="1" dirty="0" smtClean="0">
                <a:latin typeface="Verdana" panose="020B0604030504040204" pitchFamily="34" charset="0"/>
                <a:ea typeface="Verdana" panose="020B0604030504040204" pitchFamily="34" charset="0"/>
                <a:cs typeface="Verdana" panose="020B0604030504040204" pitchFamily="34" charset="0"/>
              </a:rPr>
              <a:t>Rechtsvorschriften</a:t>
            </a:r>
            <a:endParaRPr lang="de-DE" sz="1800" b="1"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de-DE" sz="1800" b="1" dirty="0">
                <a:latin typeface="Verdana" panose="020B0604030504040204" pitchFamily="34" charset="0"/>
                <a:ea typeface="Verdana" panose="020B0604030504040204" pitchFamily="34" charset="0"/>
                <a:cs typeface="Verdana" panose="020B0604030504040204" pitchFamily="34" charset="0"/>
              </a:rPr>
              <a:t>§ 372.</a:t>
            </a:r>
            <a:r>
              <a:rPr lang="de-DE" sz="1800" dirty="0">
                <a:latin typeface="Verdana" panose="020B0604030504040204" pitchFamily="34" charset="0"/>
                <a:ea typeface="Verdana" panose="020B0604030504040204" pitchFamily="34" charset="0"/>
                <a:cs typeface="Verdana" panose="020B0604030504040204" pitchFamily="34" charset="0"/>
              </a:rPr>
              <a:t> </a:t>
            </a:r>
            <a:r>
              <a:rPr lang="de-DE" sz="1800" b="1" dirty="0" err="1" smtClean="0">
                <a:latin typeface="Verdana" panose="020B0604030504040204" pitchFamily="34" charset="0"/>
                <a:ea typeface="Verdana" panose="020B0604030504040204" pitchFamily="34" charset="0"/>
                <a:cs typeface="Verdana" panose="020B0604030504040204" pitchFamily="34" charset="0"/>
              </a:rPr>
              <a:t>BVerG</a:t>
            </a:r>
            <a:r>
              <a:rPr lang="de-DE" sz="1800" dirty="0" smtClean="0">
                <a:latin typeface="Verdana" panose="020B0604030504040204" pitchFamily="34" charset="0"/>
                <a:ea typeface="Verdana" panose="020B0604030504040204" pitchFamily="34" charset="0"/>
                <a:cs typeface="Verdana" panose="020B0604030504040204" pitchFamily="34" charset="0"/>
              </a:rPr>
              <a:t> Im </a:t>
            </a:r>
            <a:r>
              <a:rPr lang="de-DE" sz="1800" dirty="0">
                <a:latin typeface="Verdana" panose="020B0604030504040204" pitchFamily="34" charset="0"/>
                <a:ea typeface="Verdana" panose="020B0604030504040204" pitchFamily="34" charset="0"/>
                <a:cs typeface="Verdana" panose="020B0604030504040204" pitchFamily="34" charset="0"/>
              </a:rPr>
              <a:t>Übrigen bleiben die nach anderen </a:t>
            </a:r>
            <a:r>
              <a:rPr lang="de-DE" sz="1800" dirty="0" smtClean="0">
                <a:latin typeface="Verdana" panose="020B0604030504040204" pitchFamily="34" charset="0"/>
                <a:ea typeface="Verdana" panose="020B0604030504040204" pitchFamily="34" charset="0"/>
                <a:cs typeface="Verdana" panose="020B0604030504040204" pitchFamily="34" charset="0"/>
              </a:rPr>
              <a:t>Rechtsvor-schriften </a:t>
            </a:r>
            <a:r>
              <a:rPr lang="de-DE" sz="1800" dirty="0">
                <a:latin typeface="Verdana" panose="020B0604030504040204" pitchFamily="34" charset="0"/>
                <a:ea typeface="Verdana" panose="020B0604030504040204" pitchFamily="34" charset="0"/>
                <a:cs typeface="Verdana" panose="020B0604030504040204" pitchFamily="34" charset="0"/>
              </a:rPr>
              <a:t>bestehenden Ersatzansprüche, Unterlassungsansprüche sowie Kündigungs- und andere Gestaltungsrechte unberührt.</a:t>
            </a:r>
          </a:p>
          <a:p>
            <a:endParaRPr lang="de-DE" sz="1800" dirty="0" smtClean="0">
              <a:latin typeface="Verdana" panose="020B0604030504040204" pitchFamily="34" charset="0"/>
              <a:ea typeface="Verdana" panose="020B0604030504040204" pitchFamily="34" charset="0"/>
              <a:cs typeface="Verdana" panose="020B0604030504040204" pitchFamily="34" charset="0"/>
            </a:endParaRPr>
          </a:p>
          <a:p>
            <a:r>
              <a:rPr lang="de-DE" sz="1800" dirty="0" smtClean="0">
                <a:latin typeface="Verdana" panose="020B0604030504040204" pitchFamily="34" charset="0"/>
                <a:ea typeface="Verdana" panose="020B0604030504040204" pitchFamily="34" charset="0"/>
                <a:cs typeface="Verdana" panose="020B0604030504040204" pitchFamily="34" charset="0"/>
              </a:rPr>
              <a:t>§ 369 ff </a:t>
            </a:r>
            <a:r>
              <a:rPr lang="de-DE" sz="1800" dirty="0">
                <a:latin typeface="Verdana" panose="020B0604030504040204" pitchFamily="34" charset="0"/>
                <a:ea typeface="Verdana" panose="020B0604030504040204" pitchFamily="34" charset="0"/>
                <a:cs typeface="Verdana" panose="020B0604030504040204" pitchFamily="34" charset="0"/>
              </a:rPr>
              <a:t>behandeln insbesondere Verhältnis </a:t>
            </a:r>
            <a:r>
              <a:rPr lang="de-DE" sz="1800" dirty="0" smtClean="0">
                <a:latin typeface="Verdana" panose="020B0604030504040204" pitchFamily="34" charset="0"/>
                <a:ea typeface="Verdana" panose="020B0604030504040204" pitchFamily="34" charset="0"/>
                <a:cs typeface="Verdana" panose="020B0604030504040204" pitchFamily="34" charset="0"/>
              </a:rPr>
              <a:t>Auftraggeber/ übergangener </a:t>
            </a:r>
            <a:r>
              <a:rPr lang="de-DE" sz="1800" dirty="0">
                <a:latin typeface="Verdana" panose="020B0604030504040204" pitchFamily="34" charset="0"/>
                <a:ea typeface="Verdana" panose="020B0604030504040204" pitchFamily="34" charset="0"/>
                <a:cs typeface="Verdana" panose="020B0604030504040204" pitchFamily="34" charset="0"/>
              </a:rPr>
              <a:t>Bewerber oder </a:t>
            </a:r>
            <a:r>
              <a:rPr lang="de-DE" sz="1800" dirty="0" smtClean="0">
                <a:latin typeface="Verdana" panose="020B0604030504040204" pitchFamily="34" charset="0"/>
                <a:ea typeface="Verdana" panose="020B0604030504040204" pitchFamily="34" charset="0"/>
                <a:cs typeface="Verdana" panose="020B0604030504040204" pitchFamily="34" charset="0"/>
              </a:rPr>
              <a:t>Bieter</a:t>
            </a:r>
          </a:p>
          <a:p>
            <a:r>
              <a:rPr lang="de-DE" sz="1800" dirty="0" err="1" smtClean="0">
                <a:latin typeface="Verdana" panose="020B0604030504040204" pitchFamily="34" charset="0"/>
                <a:ea typeface="Verdana" panose="020B0604030504040204" pitchFamily="34" charset="0"/>
                <a:cs typeface="Verdana" panose="020B0604030504040204" pitchFamily="34" charset="0"/>
              </a:rPr>
              <a:t>uU</a:t>
            </a:r>
            <a:r>
              <a:rPr lang="de-DE" sz="1800" dirty="0" smtClean="0">
                <a:latin typeface="Verdana" panose="020B0604030504040204" pitchFamily="34" charset="0"/>
                <a:ea typeface="Verdana" panose="020B0604030504040204" pitchFamily="34" charset="0"/>
                <a:cs typeface="Verdana" panose="020B0604030504040204" pitchFamily="34" charset="0"/>
              </a:rPr>
              <a:t> Schadenersatzansprüche</a:t>
            </a:r>
          </a:p>
        </p:txBody>
      </p:sp>
    </p:spTree>
    <p:extLst>
      <p:ext uri="{BB962C8B-B14F-4D97-AF65-F5344CB8AC3E}">
        <p14:creationId xmlns:p14="http://schemas.microsoft.com/office/powerpoint/2010/main" val="3532037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3</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Ausgangslage 2</a:t>
            </a:r>
            <a:endParaRPr lang="de-DE" altLang="de-DE" sz="1800" b="1" dirty="0" smtClean="0">
              <a:latin typeface="Verdana" pitchFamily="34" charset="0"/>
              <a:ea typeface="Verdana" pitchFamily="34" charset="0"/>
              <a:cs typeface="Verdana" pitchFamily="34" charset="0"/>
            </a:endParaRPr>
          </a:p>
          <a:p>
            <a:pPr marL="0" indent="0">
              <a:buNone/>
              <a:defRPr/>
            </a:pPr>
            <a:endParaRPr lang="de-DE" altLang="de-DE" sz="800" b="1" dirty="0">
              <a:latin typeface="Verdana" pitchFamily="34" charset="0"/>
              <a:ea typeface="Verdana" pitchFamily="34" charset="0"/>
              <a:cs typeface="Verdana" pitchFamily="34" charset="0"/>
            </a:endParaRPr>
          </a:p>
          <a:p>
            <a:r>
              <a:rPr lang="de-DE" sz="1800" dirty="0" smtClean="0">
                <a:latin typeface="Verdana" panose="020B0604030504040204" pitchFamily="34" charset="0"/>
                <a:ea typeface="Verdana" panose="020B0604030504040204" pitchFamily="34" charset="0"/>
                <a:cs typeface="Verdana" panose="020B0604030504040204" pitchFamily="34" charset="0"/>
              </a:rPr>
              <a:t>Verhältnis Auftraggeber/Auftragnehmer bleibt unberührt</a:t>
            </a:r>
          </a:p>
          <a:p>
            <a:r>
              <a:rPr lang="de-DE" sz="1800" dirty="0" smtClean="0">
                <a:latin typeface="Verdana" panose="020B0604030504040204" pitchFamily="34" charset="0"/>
                <a:ea typeface="Verdana" panose="020B0604030504040204" pitchFamily="34" charset="0"/>
                <a:cs typeface="Verdana" panose="020B0604030504040204" pitchFamily="34" charset="0"/>
              </a:rPr>
              <a:t>Frage daher insbesondere</a:t>
            </a:r>
          </a:p>
          <a:p>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lvl="1"/>
            <a:r>
              <a:rPr lang="de-DE" sz="1800" b="1" dirty="0" smtClean="0">
                <a:latin typeface="Verdana" panose="020B0604030504040204" pitchFamily="34" charset="0"/>
                <a:ea typeface="Verdana" panose="020B0604030504040204" pitchFamily="34" charset="0"/>
                <a:cs typeface="Verdana" panose="020B0604030504040204" pitchFamily="34" charset="0"/>
              </a:rPr>
              <a:t>Nichtigkeit/Ungültigkeit einzelner Klauseln/ Vertragsbestandteile</a:t>
            </a:r>
          </a:p>
          <a:p>
            <a:pPr marL="457200" lvl="1" indent="0">
              <a:buNone/>
            </a:pPr>
            <a:endParaRPr lang="de-DE" sz="1800" b="1" dirty="0" smtClean="0">
              <a:latin typeface="Verdana" panose="020B0604030504040204" pitchFamily="34" charset="0"/>
              <a:ea typeface="Verdana" panose="020B0604030504040204" pitchFamily="34" charset="0"/>
              <a:cs typeface="Verdana" panose="020B0604030504040204" pitchFamily="34" charset="0"/>
            </a:endParaRPr>
          </a:p>
          <a:p>
            <a:r>
              <a:rPr lang="de-DE" sz="1800" b="1" dirty="0" smtClean="0">
                <a:latin typeface="Verdana" panose="020B0604030504040204" pitchFamily="34" charset="0"/>
                <a:ea typeface="Verdana" panose="020B0604030504040204" pitchFamily="34" charset="0"/>
                <a:cs typeface="Verdana" panose="020B0604030504040204" pitchFamily="34" charset="0"/>
              </a:rPr>
              <a:t>Problem:</a:t>
            </a:r>
          </a:p>
          <a:p>
            <a:pPr lvl="1"/>
            <a:r>
              <a:rPr lang="de-DE" sz="1800" dirty="0" smtClean="0">
                <a:latin typeface="Verdana" panose="020B0604030504040204" pitchFamily="34" charset="0"/>
                <a:ea typeface="Verdana" panose="020B0604030504040204" pitchFamily="34" charset="0"/>
                <a:cs typeface="Verdana" panose="020B0604030504040204" pitchFamily="34" charset="0"/>
              </a:rPr>
              <a:t>Bieter/Auftragnehmer ist mit stark benachteiligenden Ausschreibungsbedingungen/Bestimmungen über den Leistungsvertrag (§§ 110 ff </a:t>
            </a:r>
            <a:r>
              <a:rPr lang="de-DE" sz="1800" dirty="0" err="1" smtClean="0">
                <a:latin typeface="Verdana" panose="020B0604030504040204" pitchFamily="34" charset="0"/>
                <a:ea typeface="Verdana" panose="020B0604030504040204" pitchFamily="34" charset="0"/>
                <a:cs typeface="Verdana" panose="020B0604030504040204" pitchFamily="34" charset="0"/>
              </a:rPr>
              <a:t>BVerG</a:t>
            </a:r>
            <a:r>
              <a:rPr lang="de-DE" sz="1800" dirty="0" smtClean="0">
                <a:latin typeface="Verdana" panose="020B0604030504040204" pitchFamily="34" charset="0"/>
                <a:ea typeface="Verdana" panose="020B0604030504040204" pitchFamily="34" charset="0"/>
                <a:cs typeface="Verdana" panose="020B0604030504040204" pitchFamily="34" charset="0"/>
              </a:rPr>
              <a:t>) konfrontiert – bietet deswegen </a:t>
            </a:r>
            <a:r>
              <a:rPr lang="de-DE" sz="1800" dirty="0" err="1" smtClean="0">
                <a:latin typeface="Verdana" panose="020B0604030504040204" pitchFamily="34" charset="0"/>
                <a:ea typeface="Verdana" panose="020B0604030504040204" pitchFamily="34" charset="0"/>
                <a:cs typeface="Verdana" panose="020B0604030504040204" pitchFamily="34" charset="0"/>
              </a:rPr>
              <a:t>uU</a:t>
            </a:r>
            <a:r>
              <a:rPr lang="de-DE" sz="1800" dirty="0" smtClean="0">
                <a:latin typeface="Verdana" panose="020B0604030504040204" pitchFamily="34" charset="0"/>
                <a:ea typeface="Verdana" panose="020B0604030504040204" pitchFamily="34" charset="0"/>
                <a:cs typeface="Verdana" panose="020B0604030504040204" pitchFamily="34" charset="0"/>
              </a:rPr>
              <a:t> auch gar nicht an.</a:t>
            </a:r>
          </a:p>
          <a:p>
            <a:pPr lvl="1"/>
            <a:r>
              <a:rPr lang="de-DE" sz="1800" dirty="0" smtClean="0">
                <a:latin typeface="Verdana" panose="020B0604030504040204" pitchFamily="34" charset="0"/>
                <a:ea typeface="Verdana" panose="020B0604030504040204" pitchFamily="34" charset="0"/>
                <a:cs typeface="Verdana" panose="020B0604030504040204" pitchFamily="34" charset="0"/>
              </a:rPr>
              <a:t>Auftragnehmer ist mit stark benachteiligenden Bedingungen im konkreten Vertrag berührt</a:t>
            </a:r>
          </a:p>
          <a:p>
            <a:endParaRPr lang="de-DE" sz="1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78899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4</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1</a:t>
            </a:r>
            <a:endParaRPr lang="de-DE" altLang="de-DE" sz="1800" b="1" dirty="0" smtClean="0">
              <a:latin typeface="Verdana" pitchFamily="34" charset="0"/>
              <a:ea typeface="Verdana" pitchFamily="34" charset="0"/>
              <a:cs typeface="Verdana" pitchFamily="34" charset="0"/>
            </a:endParaRPr>
          </a:p>
          <a:p>
            <a:pPr marL="0" indent="0">
              <a:buNone/>
              <a:defRPr/>
            </a:pPr>
            <a:endParaRPr lang="de-DE" altLang="de-DE" sz="800" b="1" dirty="0">
              <a:latin typeface="Verdana" pitchFamily="34" charset="0"/>
              <a:ea typeface="Verdana" pitchFamily="34" charset="0"/>
              <a:cs typeface="Verdana" pitchFamily="34" charset="0"/>
            </a:endParaRPr>
          </a:p>
          <a:p>
            <a:pPr marL="0" indent="0">
              <a:buNone/>
            </a:pPr>
            <a:r>
              <a:rPr lang="de-DE" sz="1800" b="1" dirty="0" smtClean="0">
                <a:latin typeface="Verdana" panose="020B0604030504040204" pitchFamily="34" charset="0"/>
                <a:ea typeface="Verdana" panose="020B0604030504040204" pitchFamily="34" charset="0"/>
                <a:cs typeface="Verdana" panose="020B0604030504040204" pitchFamily="34" charset="0"/>
              </a:rPr>
              <a:t>Sind Ausschreibungsbedingungen AGB – Allgemeine </a:t>
            </a:r>
            <a:r>
              <a:rPr lang="de-DE" sz="1800" b="1" dirty="0" err="1" smtClean="0">
                <a:latin typeface="Verdana" panose="020B0604030504040204" pitchFamily="34" charset="0"/>
                <a:ea typeface="Verdana" panose="020B0604030504040204" pitchFamily="34" charset="0"/>
                <a:cs typeface="Verdana" panose="020B0604030504040204" pitchFamily="34" charset="0"/>
              </a:rPr>
              <a:t>Ge-schäftsbedingungen</a:t>
            </a:r>
            <a:r>
              <a:rPr lang="de-DE" sz="1800" b="1" dirty="0" smtClean="0">
                <a:latin typeface="Verdana" panose="020B0604030504040204" pitchFamily="34" charset="0"/>
                <a:ea typeface="Verdana" panose="020B0604030504040204" pitchFamily="34" charset="0"/>
                <a:cs typeface="Verdana" panose="020B0604030504040204" pitchFamily="34" charset="0"/>
              </a:rPr>
              <a:t>?</a:t>
            </a:r>
          </a:p>
          <a:p>
            <a:r>
              <a:rPr lang="de-DE" sz="1800" dirty="0" smtClean="0">
                <a:latin typeface="Verdana" panose="020B0604030504040204" pitchFamily="34" charset="0"/>
                <a:ea typeface="Verdana" panose="020B0604030504040204" pitchFamily="34" charset="0"/>
                <a:cs typeface="Verdana" panose="020B0604030504040204" pitchFamily="34" charset="0"/>
              </a:rPr>
              <a:t>Bieter gibt Angebot ab (zu vorformulierten Bedingungen)</a:t>
            </a:r>
          </a:p>
          <a:p>
            <a:r>
              <a:rPr lang="de-DE" sz="1800" dirty="0" err="1" smtClean="0">
                <a:latin typeface="Verdana" panose="020B0604030504040204" pitchFamily="34" charset="0"/>
                <a:ea typeface="Verdana" panose="020B0604030504040204" pitchFamily="34" charset="0"/>
                <a:cs typeface="Verdana" panose="020B0604030504040204" pitchFamily="34" charset="0"/>
              </a:rPr>
              <a:t>Insb</a:t>
            </a:r>
            <a:r>
              <a:rPr lang="de-DE" sz="1800" dirty="0" smtClean="0">
                <a:latin typeface="Verdana" panose="020B0604030504040204" pitchFamily="34" charset="0"/>
                <a:ea typeface="Verdana" panose="020B0604030504040204" pitchFamily="34" charset="0"/>
                <a:cs typeface="Verdana" panose="020B0604030504040204" pitchFamily="34" charset="0"/>
              </a:rPr>
              <a:t> seit OGH 12.8.2004, 1 Ob 144/04i</a:t>
            </a:r>
          </a:p>
          <a:p>
            <a:pPr lvl="1"/>
            <a:r>
              <a:rPr lang="de-DE" sz="1600" dirty="0" smtClean="0">
                <a:latin typeface="Verdana" panose="020B0604030504040204" pitchFamily="34" charset="0"/>
                <a:ea typeface="Verdana" panose="020B0604030504040204" pitchFamily="34" charset="0"/>
                <a:cs typeface="Verdana" panose="020B0604030504040204" pitchFamily="34" charset="0"/>
              </a:rPr>
              <a:t>„Für </a:t>
            </a:r>
            <a:r>
              <a:rPr lang="de-DE" sz="1600" dirty="0">
                <a:latin typeface="Verdana" panose="020B0604030504040204" pitchFamily="34" charset="0"/>
                <a:ea typeface="Verdana" panose="020B0604030504040204" pitchFamily="34" charset="0"/>
                <a:cs typeface="Verdana" panose="020B0604030504040204" pitchFamily="34" charset="0"/>
              </a:rPr>
              <a:t>die Verwendung von AGB als Anknüpfungskriterium entschied </a:t>
            </a:r>
            <a:r>
              <a:rPr lang="de-DE" sz="1600" dirty="0" smtClean="0">
                <a:latin typeface="Verdana" panose="020B0604030504040204" pitchFamily="34" charset="0"/>
                <a:ea typeface="Verdana" panose="020B0604030504040204" pitchFamily="34" charset="0"/>
                <a:cs typeface="Verdana" panose="020B0604030504040204" pitchFamily="34" charset="0"/>
              </a:rPr>
              <a:t>er (der Gesetzgeber) </a:t>
            </a:r>
            <a:r>
              <a:rPr lang="de-DE" sz="1600" dirty="0">
                <a:latin typeface="Verdana" panose="020B0604030504040204" pitchFamily="34" charset="0"/>
                <a:ea typeface="Verdana" panose="020B0604030504040204" pitchFamily="34" charset="0"/>
                <a:cs typeface="Verdana" panose="020B0604030504040204" pitchFamily="34" charset="0"/>
              </a:rPr>
              <a:t>sich, weil es sich dabei um einen verhältnismäßig leicht fassbaren typischen Fall einer solchen Ungleichgewichtslage </a:t>
            </a:r>
            <a:r>
              <a:rPr lang="de-DE" sz="1600" dirty="0" err="1" smtClean="0">
                <a:latin typeface="Verdana" panose="020B0604030504040204" pitchFamily="34" charset="0"/>
                <a:ea typeface="Verdana" panose="020B0604030504040204" pitchFamily="34" charset="0"/>
                <a:cs typeface="Verdana" panose="020B0604030504040204" pitchFamily="34" charset="0"/>
              </a:rPr>
              <a:t>han-delt</a:t>
            </a:r>
            <a:r>
              <a:rPr lang="de-DE" sz="1600" dirty="0">
                <a:latin typeface="Verdana" panose="020B0604030504040204" pitchFamily="34" charset="0"/>
                <a:ea typeface="Verdana" panose="020B0604030504040204" pitchFamily="34" charset="0"/>
                <a:cs typeface="Verdana" panose="020B0604030504040204" pitchFamily="34" charset="0"/>
              </a:rPr>
              <a:t>, doch muss Entsprechendes auch gelten, wenn sich ein </a:t>
            </a:r>
            <a:r>
              <a:rPr lang="de-DE" sz="1600" dirty="0" smtClean="0">
                <a:latin typeface="Verdana" panose="020B0604030504040204" pitchFamily="34" charset="0"/>
                <a:ea typeface="Verdana" panose="020B0604030504040204" pitchFamily="34" charset="0"/>
                <a:cs typeface="Verdana" panose="020B0604030504040204" pitchFamily="34" charset="0"/>
              </a:rPr>
              <a:t>Vertragsteil </a:t>
            </a:r>
            <a:r>
              <a:rPr lang="de-DE" sz="1600" dirty="0">
                <a:latin typeface="Verdana" panose="020B0604030504040204" pitchFamily="34" charset="0"/>
                <a:ea typeface="Verdana" panose="020B0604030504040204" pitchFamily="34" charset="0"/>
                <a:cs typeface="Verdana" panose="020B0604030504040204" pitchFamily="34" charset="0"/>
              </a:rPr>
              <a:t>der </a:t>
            </a:r>
            <a:r>
              <a:rPr lang="de-DE" sz="1600" dirty="0" smtClean="0">
                <a:latin typeface="Verdana" panose="020B0604030504040204" pitchFamily="34" charset="0"/>
                <a:ea typeface="Verdana" panose="020B0604030504040204" pitchFamily="34" charset="0"/>
                <a:cs typeface="Verdana" panose="020B0604030504040204" pitchFamily="34" charset="0"/>
              </a:rPr>
              <a:t>vorformulierten </a:t>
            </a:r>
            <a:r>
              <a:rPr lang="de-DE" sz="1600" dirty="0">
                <a:latin typeface="Verdana" panose="020B0604030504040204" pitchFamily="34" charset="0"/>
                <a:ea typeface="Verdana" panose="020B0604030504040204" pitchFamily="34" charset="0"/>
                <a:cs typeface="Verdana" panose="020B0604030504040204" pitchFamily="34" charset="0"/>
              </a:rPr>
              <a:t>Erklärung des anderen oder eines Dritten (</a:t>
            </a:r>
            <a:r>
              <a:rPr lang="de-DE" sz="1600" dirty="0" err="1">
                <a:latin typeface="Verdana" panose="020B0604030504040204" pitchFamily="34" charset="0"/>
                <a:ea typeface="Verdana" panose="020B0604030504040204" pitchFamily="34" charset="0"/>
                <a:cs typeface="Verdana" panose="020B0604030504040204" pitchFamily="34" charset="0"/>
              </a:rPr>
              <a:t>zB</a:t>
            </a:r>
            <a:r>
              <a:rPr lang="de-DE" sz="1600" dirty="0">
                <a:latin typeface="Verdana" panose="020B0604030504040204" pitchFamily="34" charset="0"/>
                <a:ea typeface="Verdana" panose="020B0604030504040204" pitchFamily="34" charset="0"/>
                <a:cs typeface="Verdana" panose="020B0604030504040204" pitchFamily="34" charset="0"/>
              </a:rPr>
              <a:t> eines von Ersterem beauftragten Notars oder Rechtsanwalts) </a:t>
            </a:r>
            <a:r>
              <a:rPr lang="de-DE" sz="1600" dirty="0" smtClean="0">
                <a:latin typeface="Verdana" panose="020B0604030504040204" pitchFamily="34" charset="0"/>
                <a:ea typeface="Verdana" panose="020B0604030504040204" pitchFamily="34" charset="0"/>
                <a:cs typeface="Verdana" panose="020B0604030504040204" pitchFamily="34" charset="0"/>
              </a:rPr>
              <a:t>unterwirft</a:t>
            </a:r>
            <a:r>
              <a:rPr lang="de-DE" sz="1600" dirty="0" smtClean="0">
                <a:latin typeface="Verdana" panose="020B0604030504040204" pitchFamily="34" charset="0"/>
                <a:ea typeface="Verdana" panose="020B0604030504040204" pitchFamily="34" charset="0"/>
                <a:cs typeface="Verdana" panose="020B0604030504040204" pitchFamily="34" charset="0"/>
              </a:rPr>
              <a:t>.</a:t>
            </a:r>
            <a:endParaRPr lang="de-DE" sz="1600" dirty="0" smtClean="0">
              <a:latin typeface="Verdana" panose="020B0604030504040204" pitchFamily="34" charset="0"/>
              <a:ea typeface="Verdana" panose="020B0604030504040204" pitchFamily="34" charset="0"/>
              <a:cs typeface="Verdana" panose="020B0604030504040204" pitchFamily="34" charset="0"/>
            </a:endParaRPr>
          </a:p>
          <a:p>
            <a:pPr lvl="1"/>
            <a:r>
              <a:rPr lang="de-DE" sz="1600" dirty="0" smtClean="0">
                <a:latin typeface="Verdana" panose="020B0604030504040204" pitchFamily="34" charset="0"/>
                <a:ea typeface="Verdana" panose="020B0604030504040204" pitchFamily="34" charset="0"/>
                <a:cs typeface="Verdana" panose="020B0604030504040204" pitchFamily="34" charset="0"/>
              </a:rPr>
              <a:t>Dazu </a:t>
            </a:r>
            <a:r>
              <a:rPr lang="de-DE" sz="1600" dirty="0">
                <a:latin typeface="Verdana" panose="020B0604030504040204" pitchFamily="34" charset="0"/>
                <a:ea typeface="Verdana" panose="020B0604030504040204" pitchFamily="34" charset="0"/>
                <a:cs typeface="Verdana" panose="020B0604030504040204" pitchFamily="34" charset="0"/>
              </a:rPr>
              <a:t>kommt, dass der Zweck des massenweisen Einsatzes, der </a:t>
            </a:r>
            <a:r>
              <a:rPr lang="de-DE" sz="1600" dirty="0" err="1" smtClean="0">
                <a:latin typeface="Verdana" panose="020B0604030504040204" pitchFamily="34" charset="0"/>
                <a:ea typeface="Verdana" panose="020B0604030504040204" pitchFamily="34" charset="0"/>
                <a:cs typeface="Verdana" panose="020B0604030504040204" pitchFamily="34" charset="0"/>
              </a:rPr>
              <a:t>darüb</a:t>
            </a:r>
            <a:r>
              <a:rPr lang="de-DE" sz="1600" dirty="0" smtClean="0">
                <a:latin typeface="Verdana" panose="020B0604030504040204" pitchFamily="34" charset="0"/>
                <a:ea typeface="Verdana" panose="020B0604030504040204" pitchFamily="34" charset="0"/>
                <a:cs typeface="Verdana" panose="020B0604030504040204" pitchFamily="34" charset="0"/>
              </a:rPr>
              <a:t>-er </a:t>
            </a:r>
            <a:r>
              <a:rPr lang="de-DE" sz="1600" dirty="0">
                <a:latin typeface="Verdana" panose="020B0604030504040204" pitchFamily="34" charset="0"/>
                <a:ea typeface="Verdana" panose="020B0604030504040204" pitchFamily="34" charset="0"/>
                <a:cs typeface="Verdana" panose="020B0604030504040204" pitchFamily="34" charset="0"/>
              </a:rPr>
              <a:t>entscheidet, ob AGB überhaupt </a:t>
            </a:r>
            <a:r>
              <a:rPr lang="de-DE" sz="1600" dirty="0" smtClean="0">
                <a:latin typeface="Verdana" panose="020B0604030504040204" pitchFamily="34" charset="0"/>
                <a:ea typeface="Verdana" panose="020B0604030504040204" pitchFamily="34" charset="0"/>
                <a:cs typeface="Verdana" panose="020B0604030504040204" pitchFamily="34" charset="0"/>
              </a:rPr>
              <a:t>vorliegen, </a:t>
            </a:r>
            <a:r>
              <a:rPr lang="de-DE" sz="1600" dirty="0">
                <a:latin typeface="Verdana" panose="020B0604030504040204" pitchFamily="34" charset="0"/>
                <a:ea typeface="Verdana" panose="020B0604030504040204" pitchFamily="34" charset="0"/>
                <a:cs typeface="Verdana" panose="020B0604030504040204" pitchFamily="34" charset="0"/>
              </a:rPr>
              <a:t>in seiner Bedeutung für die Anwendbarkeit des § 879 </a:t>
            </a:r>
            <a:r>
              <a:rPr lang="de-DE" sz="1600" dirty="0" err="1">
                <a:latin typeface="Verdana" panose="020B0604030504040204" pitchFamily="34" charset="0"/>
                <a:ea typeface="Verdana" panose="020B0604030504040204" pitchFamily="34" charset="0"/>
                <a:cs typeface="Verdana" panose="020B0604030504040204" pitchFamily="34" charset="0"/>
              </a:rPr>
              <a:t>Abs</a:t>
            </a:r>
            <a:r>
              <a:rPr lang="de-DE" sz="1600" dirty="0">
                <a:latin typeface="Verdana" panose="020B0604030504040204" pitchFamily="34" charset="0"/>
                <a:ea typeface="Verdana" panose="020B0604030504040204" pitchFamily="34" charset="0"/>
                <a:cs typeface="Verdana" panose="020B0604030504040204" pitchFamily="34" charset="0"/>
              </a:rPr>
              <a:t> 3 ABGB auf vertragliche </a:t>
            </a:r>
            <a:r>
              <a:rPr lang="de-DE" sz="1600" dirty="0" err="1" smtClean="0">
                <a:latin typeface="Verdana" panose="020B0604030504040204" pitchFamily="34" charset="0"/>
                <a:ea typeface="Verdana" panose="020B0604030504040204" pitchFamily="34" charset="0"/>
                <a:cs typeface="Verdana" panose="020B0604030504040204" pitchFamily="34" charset="0"/>
              </a:rPr>
              <a:t>Nebenbe</a:t>
            </a:r>
            <a:r>
              <a:rPr lang="de-DE" sz="1600" dirty="0" smtClean="0">
                <a:latin typeface="Verdana" panose="020B0604030504040204" pitchFamily="34" charset="0"/>
                <a:ea typeface="Verdana" panose="020B0604030504040204" pitchFamily="34" charset="0"/>
                <a:cs typeface="Verdana" panose="020B0604030504040204" pitchFamily="34" charset="0"/>
              </a:rPr>
              <a:t>-stimmungen </a:t>
            </a:r>
            <a:r>
              <a:rPr lang="de-DE" sz="1600" dirty="0">
                <a:latin typeface="Verdana" panose="020B0604030504040204" pitchFamily="34" charset="0"/>
                <a:ea typeface="Verdana" panose="020B0604030504040204" pitchFamily="34" charset="0"/>
                <a:cs typeface="Verdana" panose="020B0604030504040204" pitchFamily="34" charset="0"/>
              </a:rPr>
              <a:t>schon deshalb in den Hintergrund zu rücken ist, weil das dafür bestimmende Merkmal der "Vielzahl" </a:t>
            </a:r>
            <a:r>
              <a:rPr lang="de-DE" sz="1600" dirty="0" smtClean="0">
                <a:latin typeface="Verdana" panose="020B0604030504040204" pitchFamily="34" charset="0"/>
                <a:ea typeface="Verdana" panose="020B0604030504040204" pitchFamily="34" charset="0"/>
                <a:cs typeface="Verdana" panose="020B0604030504040204" pitchFamily="34" charset="0"/>
              </a:rPr>
              <a:t>mit </a:t>
            </a:r>
            <a:r>
              <a:rPr lang="de-DE" sz="1600" dirty="0">
                <a:latin typeface="Verdana" panose="020B0604030504040204" pitchFamily="34" charset="0"/>
                <a:ea typeface="Verdana" panose="020B0604030504040204" pitchFamily="34" charset="0"/>
                <a:cs typeface="Verdana" panose="020B0604030504040204" pitchFamily="34" charset="0"/>
              </a:rPr>
              <a:t>der einschlägigen </a:t>
            </a:r>
            <a:r>
              <a:rPr lang="de-DE" sz="1600" dirty="0" smtClean="0">
                <a:latin typeface="Verdana" panose="020B0604030504040204" pitchFamily="34" charset="0"/>
                <a:ea typeface="Verdana" panose="020B0604030504040204" pitchFamily="34" charset="0"/>
                <a:cs typeface="Verdana" panose="020B0604030504040204" pitchFamily="34" charset="0"/>
              </a:rPr>
              <a:t>Richt-linie </a:t>
            </a:r>
            <a:r>
              <a:rPr lang="de-DE" sz="1600" dirty="0">
                <a:latin typeface="Verdana" panose="020B0604030504040204" pitchFamily="34" charset="0"/>
                <a:ea typeface="Verdana" panose="020B0604030504040204" pitchFamily="34" charset="0"/>
                <a:cs typeface="Verdana" panose="020B0604030504040204" pitchFamily="34" charset="0"/>
              </a:rPr>
              <a:t>des Rates über missbräuchliche Klauseln in </a:t>
            </a:r>
            <a:r>
              <a:rPr lang="de-DE" sz="1600" dirty="0" smtClean="0">
                <a:latin typeface="Verdana" panose="020B0604030504040204" pitchFamily="34" charset="0"/>
                <a:ea typeface="Verdana" panose="020B0604030504040204" pitchFamily="34" charset="0"/>
                <a:cs typeface="Verdana" panose="020B0604030504040204" pitchFamily="34" charset="0"/>
              </a:rPr>
              <a:t>Verbraucherverträgen </a:t>
            </a:r>
            <a:r>
              <a:rPr lang="de-DE" sz="1600" dirty="0">
                <a:latin typeface="Verdana" panose="020B0604030504040204" pitchFamily="34" charset="0"/>
                <a:ea typeface="Verdana" panose="020B0604030504040204" pitchFamily="34" charset="0"/>
                <a:cs typeface="Verdana" panose="020B0604030504040204" pitchFamily="34" charset="0"/>
              </a:rPr>
              <a:t>(93/13/EWG) gar nicht vereinbar ist und deshalb in deren </a:t>
            </a:r>
            <a:r>
              <a:rPr lang="de-DE" sz="1600" dirty="0" err="1" smtClean="0">
                <a:latin typeface="Verdana" panose="020B0604030504040204" pitchFamily="34" charset="0"/>
                <a:ea typeface="Verdana" panose="020B0604030504040204" pitchFamily="34" charset="0"/>
                <a:cs typeface="Verdana" panose="020B0604030504040204" pitchFamily="34" charset="0"/>
              </a:rPr>
              <a:t>Anwend-ungsbereich</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dirty="0">
                <a:latin typeface="Verdana" panose="020B0604030504040204" pitchFamily="34" charset="0"/>
                <a:ea typeface="Verdana" panose="020B0604030504040204" pitchFamily="34" charset="0"/>
                <a:cs typeface="Verdana" panose="020B0604030504040204" pitchFamily="34" charset="0"/>
              </a:rPr>
              <a:t>(Verbraucherverträge) jedenfalls entfernt werden </a:t>
            </a:r>
            <a:r>
              <a:rPr lang="de-DE" sz="1600" dirty="0" smtClean="0">
                <a:latin typeface="Verdana" panose="020B0604030504040204" pitchFamily="34" charset="0"/>
                <a:ea typeface="Verdana" panose="020B0604030504040204" pitchFamily="34" charset="0"/>
                <a:cs typeface="Verdana" panose="020B0604030504040204" pitchFamily="34" charset="0"/>
              </a:rPr>
              <a:t>muss</a:t>
            </a:r>
            <a:r>
              <a:rPr lang="de-DE" sz="1600" dirty="0" smtClean="0">
                <a:latin typeface="Verdana" panose="020B0604030504040204" pitchFamily="34" charset="0"/>
                <a:ea typeface="Verdana" panose="020B0604030504040204" pitchFamily="34" charset="0"/>
                <a:cs typeface="Verdana" panose="020B0604030504040204" pitchFamily="34" charset="0"/>
              </a:rPr>
              <a:t>.</a:t>
            </a:r>
            <a:endParaRPr lang="de-DE" sz="16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5392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5</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2</a:t>
            </a:r>
            <a:endParaRPr lang="de-DE" sz="1600" dirty="0">
              <a:latin typeface="Verdana" panose="020B0604030504040204" pitchFamily="34" charset="0"/>
              <a:ea typeface="Verdana" panose="020B0604030504040204" pitchFamily="34" charset="0"/>
              <a:cs typeface="Verdana" panose="020B0604030504040204" pitchFamily="34" charset="0"/>
            </a:endParaRPr>
          </a:p>
          <a:p>
            <a:pPr lvl="1"/>
            <a:r>
              <a:rPr lang="de-DE" sz="1600" dirty="0">
                <a:latin typeface="Verdana" panose="020B0604030504040204" pitchFamily="34" charset="0"/>
                <a:ea typeface="Verdana" panose="020B0604030504040204" pitchFamily="34" charset="0"/>
                <a:cs typeface="Verdana" panose="020B0604030504040204" pitchFamily="34" charset="0"/>
              </a:rPr>
              <a:t>Die hier zu beurteilende Bestimmung gehörte - als Bestandteil von "Vorbemerkungen" (der übliche </a:t>
            </a:r>
            <a:r>
              <a:rPr lang="de-DE" sz="1600" dirty="0" err="1">
                <a:latin typeface="Verdana" panose="020B0604030504040204" pitchFamily="34" charset="0"/>
                <a:ea typeface="Verdana" panose="020B0604030504040204" pitchFamily="34" charset="0"/>
                <a:cs typeface="Verdana" panose="020B0604030504040204" pitchFamily="34" charset="0"/>
              </a:rPr>
              <a:t>Klauselkatalog</a:t>
            </a:r>
            <a:r>
              <a:rPr lang="de-DE" sz="1600" dirty="0">
                <a:latin typeface="Verdana" panose="020B0604030504040204" pitchFamily="34" charset="0"/>
                <a:ea typeface="Verdana" panose="020B0604030504040204" pitchFamily="34" charset="0"/>
                <a:cs typeface="Verdana" panose="020B0604030504040204" pitchFamily="34" charset="0"/>
              </a:rPr>
              <a:t> in Ausschreibungen) - zu den von der vergebenden Stelle vorformulierten </a:t>
            </a:r>
            <a:r>
              <a:rPr lang="de-DE" sz="1600" dirty="0" smtClean="0">
                <a:latin typeface="Verdana" panose="020B0604030504040204" pitchFamily="34" charset="0"/>
                <a:ea typeface="Verdana" panose="020B0604030504040204" pitchFamily="34" charset="0"/>
                <a:cs typeface="Verdana" panose="020B0604030504040204" pitchFamily="34" charset="0"/>
              </a:rPr>
              <a:t>Ausschreibungs-unterlagen </a:t>
            </a:r>
            <a:r>
              <a:rPr lang="de-DE" sz="1600" dirty="0">
                <a:latin typeface="Verdana" panose="020B0604030504040204" pitchFamily="34" charset="0"/>
                <a:ea typeface="Verdana" panose="020B0604030504040204" pitchFamily="34" charset="0"/>
                <a:cs typeface="Verdana" panose="020B0604030504040204" pitchFamily="34" charset="0"/>
              </a:rPr>
              <a:t>(Ersturteil, 10), </a:t>
            </a:r>
            <a:r>
              <a:rPr lang="de-DE" sz="1600" u="sng" dirty="0">
                <a:latin typeface="Verdana" panose="020B0604030504040204" pitchFamily="34" charset="0"/>
                <a:ea typeface="Verdana" panose="020B0604030504040204" pitchFamily="34" charset="0"/>
                <a:cs typeface="Verdana" panose="020B0604030504040204" pitchFamily="34" charset="0"/>
              </a:rPr>
              <a:t>mit denen sich die </a:t>
            </a:r>
            <a:r>
              <a:rPr lang="de-DE" sz="1600" u="sng" dirty="0" err="1">
                <a:latin typeface="Verdana" panose="020B0604030504040204" pitchFamily="34" charset="0"/>
                <a:ea typeface="Verdana" panose="020B0604030504040204" pitchFamily="34" charset="0"/>
                <a:cs typeface="Verdana" panose="020B0604030504040204" pitchFamily="34" charset="0"/>
              </a:rPr>
              <a:t>Bietinteressenten</a:t>
            </a:r>
            <a:r>
              <a:rPr lang="de-DE" sz="1600" u="sng" dirty="0">
                <a:latin typeface="Verdana" panose="020B0604030504040204" pitchFamily="34" charset="0"/>
                <a:ea typeface="Verdana" panose="020B0604030504040204" pitchFamily="34" charset="0"/>
                <a:cs typeface="Verdana" panose="020B0604030504040204" pitchFamily="34" charset="0"/>
              </a:rPr>
              <a:t>, wollen sie nicht Gefahr laufen, dass ihre Angebote ausgeschieden werden oder aber doch unberücksichtigt bleiben</a:t>
            </a:r>
            <a:r>
              <a:rPr lang="de-DE" sz="1600" dirty="0">
                <a:latin typeface="Verdana" panose="020B0604030504040204" pitchFamily="34" charset="0"/>
                <a:ea typeface="Verdana" panose="020B0604030504040204" pitchFamily="34" charset="0"/>
                <a:cs typeface="Verdana" panose="020B0604030504040204" pitchFamily="34" charset="0"/>
              </a:rPr>
              <a:t>, </a:t>
            </a:r>
            <a:r>
              <a:rPr lang="de-DE" sz="1600" dirty="0" err="1">
                <a:latin typeface="Verdana" panose="020B0604030504040204" pitchFamily="34" charset="0"/>
                <a:ea typeface="Verdana" panose="020B0604030504040204" pitchFamily="34" charset="0"/>
                <a:cs typeface="Verdana" panose="020B0604030504040204" pitchFamily="34" charset="0"/>
              </a:rPr>
              <a:t>idR</a:t>
            </a:r>
            <a:r>
              <a:rPr lang="de-DE" sz="1600" dirty="0">
                <a:latin typeface="Verdana" panose="020B0604030504040204" pitchFamily="34" charset="0"/>
                <a:ea typeface="Verdana" panose="020B0604030504040204" pitchFamily="34" charset="0"/>
                <a:cs typeface="Verdana" panose="020B0604030504040204" pitchFamily="34" charset="0"/>
              </a:rPr>
              <a:t> </a:t>
            </a:r>
            <a:r>
              <a:rPr lang="de-DE" sz="1600" b="1" dirty="0">
                <a:latin typeface="Verdana" panose="020B0604030504040204" pitchFamily="34" charset="0"/>
                <a:ea typeface="Verdana" panose="020B0604030504040204" pitchFamily="34" charset="0"/>
                <a:cs typeface="Verdana" panose="020B0604030504040204" pitchFamily="34" charset="0"/>
              </a:rPr>
              <a:t>abfinden </a:t>
            </a:r>
            <a:r>
              <a:rPr lang="de-DE" sz="1600" b="1" dirty="0" smtClean="0">
                <a:latin typeface="Verdana" panose="020B0604030504040204" pitchFamily="34" charset="0"/>
                <a:ea typeface="Verdana" panose="020B0604030504040204" pitchFamily="34" charset="0"/>
                <a:cs typeface="Verdana" panose="020B0604030504040204" pitchFamily="34" charset="0"/>
              </a:rPr>
              <a:t>müssen </a:t>
            </a:r>
            <a:r>
              <a:rPr lang="de-DE" sz="1600" dirty="0" smtClean="0">
                <a:latin typeface="Verdana" panose="020B0604030504040204" pitchFamily="34" charset="0"/>
                <a:ea typeface="Verdana" panose="020B0604030504040204" pitchFamily="34" charset="0"/>
                <a:cs typeface="Verdana" panose="020B0604030504040204" pitchFamily="34" charset="0"/>
              </a:rPr>
              <a:t>(…).</a:t>
            </a:r>
          </a:p>
          <a:p>
            <a:pPr lvl="1"/>
            <a:r>
              <a:rPr lang="de-DE" sz="1600" dirty="0" smtClean="0">
                <a:latin typeface="Verdana" panose="020B0604030504040204" pitchFamily="34" charset="0"/>
                <a:ea typeface="Verdana" panose="020B0604030504040204" pitchFamily="34" charset="0"/>
                <a:cs typeface="Verdana" panose="020B0604030504040204" pitchFamily="34" charset="0"/>
              </a:rPr>
              <a:t>Von </a:t>
            </a:r>
            <a:r>
              <a:rPr lang="de-DE" sz="1600" dirty="0">
                <a:latin typeface="Verdana" panose="020B0604030504040204" pitchFamily="34" charset="0"/>
                <a:ea typeface="Verdana" panose="020B0604030504040204" pitchFamily="34" charset="0"/>
                <a:cs typeface="Verdana" panose="020B0604030504040204" pitchFamily="34" charset="0"/>
              </a:rPr>
              <a:t>einem </a:t>
            </a:r>
            <a:r>
              <a:rPr lang="de-DE" sz="1600" b="1" dirty="0">
                <a:latin typeface="Verdana" panose="020B0604030504040204" pitchFamily="34" charset="0"/>
                <a:ea typeface="Verdana" panose="020B0604030504040204" pitchFamily="34" charset="0"/>
                <a:cs typeface="Verdana" panose="020B0604030504040204" pitchFamily="34" charset="0"/>
              </a:rPr>
              <a:t>Aushandeln</a:t>
            </a:r>
            <a:r>
              <a:rPr lang="de-DE" sz="1600" dirty="0">
                <a:latin typeface="Verdana" panose="020B0604030504040204" pitchFamily="34" charset="0"/>
                <a:ea typeface="Verdana" panose="020B0604030504040204" pitchFamily="34" charset="0"/>
                <a:cs typeface="Verdana" panose="020B0604030504040204" pitchFamily="34" charset="0"/>
              </a:rPr>
              <a:t> der </a:t>
            </a:r>
            <a:r>
              <a:rPr lang="de-DE" sz="1600" dirty="0" smtClean="0">
                <a:latin typeface="Verdana" panose="020B0604030504040204" pitchFamily="34" charset="0"/>
                <a:ea typeface="Verdana" panose="020B0604030504040204" pitchFamily="34" charset="0"/>
                <a:cs typeface="Verdana" panose="020B0604030504040204" pitchFamily="34" charset="0"/>
              </a:rPr>
              <a:t>Vertragsbestimmungen </a:t>
            </a:r>
            <a:r>
              <a:rPr lang="de-DE" sz="1600" dirty="0">
                <a:latin typeface="Verdana" panose="020B0604030504040204" pitchFamily="34" charset="0"/>
                <a:ea typeface="Verdana" panose="020B0604030504040204" pitchFamily="34" charset="0"/>
                <a:cs typeface="Verdana" panose="020B0604030504040204" pitchFamily="34" charset="0"/>
              </a:rPr>
              <a:t>- das der </a:t>
            </a:r>
            <a:r>
              <a:rPr lang="de-DE" sz="1600" dirty="0" smtClean="0">
                <a:latin typeface="Verdana" panose="020B0604030504040204" pitchFamily="34" charset="0"/>
                <a:ea typeface="Verdana" panose="020B0604030504040204" pitchFamily="34" charset="0"/>
                <a:cs typeface="Verdana" panose="020B0604030504040204" pitchFamily="34" charset="0"/>
              </a:rPr>
              <a:t>An-</a:t>
            </a:r>
            <a:r>
              <a:rPr lang="de-DE" sz="1600" dirty="0" err="1" smtClean="0">
                <a:latin typeface="Verdana" panose="020B0604030504040204" pitchFamily="34" charset="0"/>
                <a:ea typeface="Verdana" panose="020B0604030504040204" pitchFamily="34" charset="0"/>
                <a:cs typeface="Verdana" panose="020B0604030504040204" pitchFamily="34" charset="0"/>
              </a:rPr>
              <a:t>nahme</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dirty="0">
                <a:latin typeface="Verdana" panose="020B0604030504040204" pitchFamily="34" charset="0"/>
                <a:ea typeface="Verdana" panose="020B0604030504040204" pitchFamily="34" charset="0"/>
                <a:cs typeface="Verdana" panose="020B0604030504040204" pitchFamily="34" charset="0"/>
              </a:rPr>
              <a:t>der Unterwerfung entgegenstünde - kann bei vorformulierten Klauseln, namentlich auch im Zuge von Ausschreibungen, </a:t>
            </a:r>
            <a:r>
              <a:rPr lang="de-DE" sz="1600" b="1" dirty="0">
                <a:latin typeface="Verdana" panose="020B0604030504040204" pitchFamily="34" charset="0"/>
                <a:ea typeface="Verdana" panose="020B0604030504040204" pitchFamily="34" charset="0"/>
                <a:cs typeface="Verdana" panose="020B0604030504040204" pitchFamily="34" charset="0"/>
              </a:rPr>
              <a:t>keine Rede </a:t>
            </a:r>
            <a:r>
              <a:rPr lang="de-DE" sz="1600" dirty="0" smtClean="0">
                <a:latin typeface="Verdana" panose="020B0604030504040204" pitchFamily="34" charset="0"/>
                <a:ea typeface="Verdana" panose="020B0604030504040204" pitchFamily="34" charset="0"/>
                <a:cs typeface="Verdana" panose="020B0604030504040204" pitchFamily="34" charset="0"/>
              </a:rPr>
              <a:t>sein.</a:t>
            </a:r>
          </a:p>
          <a:p>
            <a:pPr lvl="1"/>
            <a:r>
              <a:rPr lang="de-DE" sz="1600" dirty="0" smtClean="0">
                <a:latin typeface="Verdana" panose="020B0604030504040204" pitchFamily="34" charset="0"/>
                <a:ea typeface="Verdana" panose="020B0604030504040204" pitchFamily="34" charset="0"/>
                <a:cs typeface="Verdana" panose="020B0604030504040204" pitchFamily="34" charset="0"/>
              </a:rPr>
              <a:t>Bei </a:t>
            </a:r>
            <a:r>
              <a:rPr lang="de-DE" sz="1600" dirty="0">
                <a:latin typeface="Verdana" panose="020B0604030504040204" pitchFamily="34" charset="0"/>
                <a:ea typeface="Verdana" panose="020B0604030504040204" pitchFamily="34" charset="0"/>
                <a:cs typeface="Verdana" panose="020B0604030504040204" pitchFamily="34" charset="0"/>
              </a:rPr>
              <a:t>der Vergabe von Aufträgen mit vorformuliertem </a:t>
            </a:r>
            <a:r>
              <a:rPr lang="de-DE" sz="1600" dirty="0" err="1">
                <a:latin typeface="Verdana" panose="020B0604030504040204" pitchFamily="34" charset="0"/>
                <a:ea typeface="Verdana" panose="020B0604030504040204" pitchFamily="34" charset="0"/>
                <a:cs typeface="Verdana" panose="020B0604030504040204" pitchFamily="34" charset="0"/>
              </a:rPr>
              <a:t>Klauselkatalog</a:t>
            </a:r>
            <a:r>
              <a:rPr lang="de-DE" sz="1600" dirty="0">
                <a:latin typeface="Verdana" panose="020B0604030504040204" pitchFamily="34" charset="0"/>
                <a:ea typeface="Verdana" panose="020B0604030504040204" pitchFamily="34" charset="0"/>
                <a:cs typeface="Verdana" panose="020B0604030504040204" pitchFamily="34" charset="0"/>
              </a:rPr>
              <a:t>, mit dem den Bietern der Vertragsinhalt - zumindest weitgehend </a:t>
            </a:r>
            <a:r>
              <a:rPr lang="de-DE" sz="1600" dirty="0" smtClean="0">
                <a:latin typeface="Verdana" panose="020B0604030504040204" pitchFamily="34" charset="0"/>
                <a:ea typeface="Verdana" panose="020B0604030504040204" pitchFamily="34" charset="0"/>
                <a:cs typeface="Verdana" panose="020B0604030504040204" pitchFamily="34" charset="0"/>
              </a:rPr>
              <a:t>– </a:t>
            </a:r>
            <a:r>
              <a:rPr lang="de-DE" sz="1600" dirty="0" err="1" smtClean="0">
                <a:latin typeface="Verdana" panose="020B0604030504040204" pitchFamily="34" charset="0"/>
                <a:ea typeface="Verdana" panose="020B0604030504040204" pitchFamily="34" charset="0"/>
                <a:cs typeface="Verdana" panose="020B0604030504040204" pitchFamily="34" charset="0"/>
              </a:rPr>
              <a:t>vorge</a:t>
            </a:r>
            <a:r>
              <a:rPr lang="de-DE" sz="1600" dirty="0" smtClean="0">
                <a:latin typeface="Verdana" panose="020B0604030504040204" pitchFamily="34" charset="0"/>
                <a:ea typeface="Verdana" panose="020B0604030504040204" pitchFamily="34" charset="0"/>
                <a:cs typeface="Verdana" panose="020B0604030504040204" pitchFamily="34" charset="0"/>
              </a:rPr>
              <a:t>-geben </a:t>
            </a:r>
            <a:r>
              <a:rPr lang="de-DE" sz="1600" dirty="0">
                <a:latin typeface="Verdana" panose="020B0604030504040204" pitchFamily="34" charset="0"/>
                <a:ea typeface="Verdana" panose="020B0604030504040204" pitchFamily="34" charset="0"/>
                <a:cs typeface="Verdana" panose="020B0604030504040204" pitchFamily="34" charset="0"/>
              </a:rPr>
              <a:t>wird, liegt demnach jene </a:t>
            </a:r>
            <a:r>
              <a:rPr lang="de-DE" sz="1600" b="1" dirty="0">
                <a:latin typeface="Verdana" panose="020B0604030504040204" pitchFamily="34" charset="0"/>
                <a:ea typeface="Verdana" panose="020B0604030504040204" pitchFamily="34" charset="0"/>
                <a:cs typeface="Verdana" panose="020B0604030504040204" pitchFamily="34" charset="0"/>
              </a:rPr>
              <a:t>typische Ungleichgewichtslage </a:t>
            </a:r>
            <a:r>
              <a:rPr lang="de-DE" sz="1600" dirty="0">
                <a:latin typeface="Verdana" panose="020B0604030504040204" pitchFamily="34" charset="0"/>
                <a:ea typeface="Verdana" panose="020B0604030504040204" pitchFamily="34" charset="0"/>
                <a:cs typeface="Verdana" panose="020B0604030504040204" pitchFamily="34" charset="0"/>
              </a:rPr>
              <a:t>vor, wie sie der Verwendung von AGB </a:t>
            </a:r>
            <a:r>
              <a:rPr lang="de-DE" sz="1600" dirty="0" err="1">
                <a:latin typeface="Verdana" panose="020B0604030504040204" pitchFamily="34" charset="0"/>
                <a:ea typeface="Verdana" panose="020B0604030504040204" pitchFamily="34" charset="0"/>
                <a:cs typeface="Verdana" panose="020B0604030504040204" pitchFamily="34" charset="0"/>
              </a:rPr>
              <a:t>zueigen</a:t>
            </a:r>
            <a:r>
              <a:rPr lang="de-DE" sz="1600" dirty="0">
                <a:latin typeface="Verdana" panose="020B0604030504040204" pitchFamily="34" charset="0"/>
                <a:ea typeface="Verdana" panose="020B0604030504040204" pitchFamily="34" charset="0"/>
                <a:cs typeface="Verdana" panose="020B0604030504040204" pitchFamily="34" charset="0"/>
              </a:rPr>
              <a:t> ist, sodass es geboten erscheint, § 879 </a:t>
            </a:r>
            <a:r>
              <a:rPr lang="de-DE" sz="1600" dirty="0" err="1">
                <a:latin typeface="Verdana" panose="020B0604030504040204" pitchFamily="34" charset="0"/>
                <a:ea typeface="Verdana" panose="020B0604030504040204" pitchFamily="34" charset="0"/>
                <a:cs typeface="Verdana" panose="020B0604030504040204" pitchFamily="34" charset="0"/>
              </a:rPr>
              <a:t>Abs</a:t>
            </a:r>
            <a:r>
              <a:rPr lang="de-DE" sz="1600" dirty="0">
                <a:latin typeface="Verdana" panose="020B0604030504040204" pitchFamily="34" charset="0"/>
                <a:ea typeface="Verdana" panose="020B0604030504040204" pitchFamily="34" charset="0"/>
                <a:cs typeface="Verdana" panose="020B0604030504040204" pitchFamily="34" charset="0"/>
              </a:rPr>
              <a:t> 3 ABGB auch in solchen Fällen zur Beurteilung der Unwirksamkeit von Klauseln wegen </a:t>
            </a:r>
            <a:r>
              <a:rPr lang="de-DE" sz="1600" dirty="0" err="1">
                <a:latin typeface="Verdana" panose="020B0604030504040204" pitchFamily="34" charset="0"/>
                <a:ea typeface="Verdana" panose="020B0604030504040204" pitchFamily="34" charset="0"/>
                <a:cs typeface="Verdana" panose="020B0604030504040204" pitchFamily="34" charset="0"/>
              </a:rPr>
              <a:t>gröblicher</a:t>
            </a:r>
            <a:r>
              <a:rPr lang="de-DE" sz="1600" dirty="0">
                <a:latin typeface="Verdana" panose="020B0604030504040204" pitchFamily="34" charset="0"/>
                <a:ea typeface="Verdana" panose="020B0604030504040204" pitchFamily="34" charset="0"/>
                <a:cs typeface="Verdana" panose="020B0604030504040204" pitchFamily="34" charset="0"/>
              </a:rPr>
              <a:t> Benachteiligung - deren Hauptfall Verschlechterungen der Rechtsposition des Vertragspartners des Verwenders von AGB durch Abweichung vom dispositiven Recht ist (</a:t>
            </a:r>
            <a:r>
              <a:rPr lang="de-DE" sz="1600" dirty="0" err="1">
                <a:latin typeface="Verdana" panose="020B0604030504040204" pitchFamily="34" charset="0"/>
                <a:ea typeface="Verdana" panose="020B0604030504040204" pitchFamily="34" charset="0"/>
                <a:cs typeface="Verdana" panose="020B0604030504040204" pitchFamily="34" charset="0"/>
              </a:rPr>
              <a:t>Krejci</a:t>
            </a:r>
            <a:r>
              <a:rPr lang="de-DE" sz="1600" dirty="0">
                <a:latin typeface="Verdana" panose="020B0604030504040204" pitchFamily="34" charset="0"/>
                <a:ea typeface="Verdana" panose="020B0604030504040204" pitchFamily="34" charset="0"/>
                <a:cs typeface="Verdana" panose="020B0604030504040204" pitchFamily="34" charset="0"/>
              </a:rPr>
              <a:t> </a:t>
            </a:r>
            <a:r>
              <a:rPr lang="de-DE" sz="1600" dirty="0" err="1">
                <a:latin typeface="Verdana" panose="020B0604030504040204" pitchFamily="34" charset="0"/>
                <a:ea typeface="Verdana" panose="020B0604030504040204" pitchFamily="34" charset="0"/>
                <a:cs typeface="Verdana" panose="020B0604030504040204" pitchFamily="34" charset="0"/>
              </a:rPr>
              <a:t>aaO</a:t>
            </a:r>
            <a:r>
              <a:rPr lang="de-DE" sz="1600" dirty="0">
                <a:latin typeface="Verdana" panose="020B0604030504040204" pitchFamily="34" charset="0"/>
                <a:ea typeface="Verdana" panose="020B0604030504040204" pitchFamily="34" charset="0"/>
                <a:cs typeface="Verdana" panose="020B0604030504040204" pitchFamily="34" charset="0"/>
              </a:rPr>
              <a:t> </a:t>
            </a:r>
            <a:r>
              <a:rPr lang="de-DE" sz="1600" dirty="0" err="1">
                <a:latin typeface="Verdana" panose="020B0604030504040204" pitchFamily="34" charset="0"/>
                <a:ea typeface="Verdana" panose="020B0604030504040204" pitchFamily="34" charset="0"/>
                <a:cs typeface="Verdana" panose="020B0604030504040204" pitchFamily="34" charset="0"/>
              </a:rPr>
              <a:t>Rz</a:t>
            </a:r>
            <a:r>
              <a:rPr lang="de-DE" sz="1600" dirty="0">
                <a:latin typeface="Verdana" panose="020B0604030504040204" pitchFamily="34" charset="0"/>
                <a:ea typeface="Verdana" panose="020B0604030504040204" pitchFamily="34" charset="0"/>
                <a:cs typeface="Verdana" panose="020B0604030504040204" pitchFamily="34" charset="0"/>
              </a:rPr>
              <a:t> 240) - </a:t>
            </a:r>
            <a:r>
              <a:rPr lang="de-DE" sz="1600" b="1" dirty="0">
                <a:latin typeface="Verdana" panose="020B0604030504040204" pitchFamily="34" charset="0"/>
                <a:ea typeface="Verdana" panose="020B0604030504040204" pitchFamily="34" charset="0"/>
                <a:cs typeface="Verdana" panose="020B0604030504040204" pitchFamily="34" charset="0"/>
              </a:rPr>
              <a:t>im Wege der Analogie </a:t>
            </a:r>
            <a:r>
              <a:rPr lang="de-DE" sz="1600" dirty="0" smtClean="0">
                <a:latin typeface="Verdana" panose="020B0604030504040204" pitchFamily="34" charset="0"/>
                <a:ea typeface="Verdana" panose="020B0604030504040204" pitchFamily="34" charset="0"/>
                <a:cs typeface="Verdana" panose="020B0604030504040204" pitchFamily="34" charset="0"/>
              </a:rPr>
              <a:t>heranzuziehen</a:t>
            </a:r>
            <a:r>
              <a:rPr lang="de-DE" sz="1600" dirty="0" smtClean="0">
                <a:latin typeface="Verdana" panose="020B0604030504040204" pitchFamily="34" charset="0"/>
                <a:ea typeface="Verdana" panose="020B0604030504040204" pitchFamily="34" charset="0"/>
                <a:cs typeface="Verdana" panose="020B0604030504040204" pitchFamily="34" charset="0"/>
              </a:rPr>
              <a:t>.</a:t>
            </a:r>
            <a:endParaRPr lang="de-DE" sz="16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19646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6</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a:t>
            </a:r>
            <a:r>
              <a:rPr lang="de-AT" altLang="de-DE" sz="1900" b="1" dirty="0">
                <a:latin typeface="Verdana" pitchFamily="34" charset="0"/>
              </a:rPr>
              <a:t>3</a:t>
            </a:r>
            <a:endParaRPr lang="de-DE" sz="1600" dirty="0">
              <a:latin typeface="Verdana" panose="020B0604030504040204" pitchFamily="34" charset="0"/>
              <a:ea typeface="Verdana" panose="020B0604030504040204" pitchFamily="34" charset="0"/>
              <a:cs typeface="Verdana" panose="020B0604030504040204" pitchFamily="34" charset="0"/>
            </a:endParaRPr>
          </a:p>
          <a:p>
            <a:pPr lvl="1"/>
            <a:endParaRPr lang="de-DE" sz="1600" dirty="0" smtClean="0">
              <a:latin typeface="Verdana" panose="020B0604030504040204" pitchFamily="34" charset="0"/>
              <a:ea typeface="Verdana" panose="020B0604030504040204" pitchFamily="34" charset="0"/>
              <a:cs typeface="Verdana" panose="020B0604030504040204" pitchFamily="34" charset="0"/>
            </a:endParaRPr>
          </a:p>
          <a:p>
            <a:pPr lvl="1"/>
            <a:r>
              <a:rPr lang="de-DE" sz="1600" dirty="0" smtClean="0">
                <a:latin typeface="Verdana" panose="020B0604030504040204" pitchFamily="34" charset="0"/>
                <a:ea typeface="Verdana" panose="020B0604030504040204" pitchFamily="34" charset="0"/>
                <a:cs typeface="Verdana" panose="020B0604030504040204" pitchFamily="34" charset="0"/>
              </a:rPr>
              <a:t>Nur </a:t>
            </a:r>
            <a:r>
              <a:rPr lang="de-DE" sz="1600" dirty="0">
                <a:latin typeface="Verdana" panose="020B0604030504040204" pitchFamily="34" charset="0"/>
                <a:ea typeface="Verdana" panose="020B0604030504040204" pitchFamily="34" charset="0"/>
                <a:cs typeface="Verdana" panose="020B0604030504040204" pitchFamily="34" charset="0"/>
              </a:rPr>
              <a:t>der Vollständigkeit halber sei erwähnt, dass in problematischen Fällen auch § 879 </a:t>
            </a:r>
            <a:r>
              <a:rPr lang="de-DE" sz="1600" dirty="0" err="1">
                <a:latin typeface="Verdana" panose="020B0604030504040204" pitchFamily="34" charset="0"/>
                <a:ea typeface="Verdana" panose="020B0604030504040204" pitchFamily="34" charset="0"/>
                <a:cs typeface="Verdana" panose="020B0604030504040204" pitchFamily="34" charset="0"/>
              </a:rPr>
              <a:t>Abs</a:t>
            </a:r>
            <a:r>
              <a:rPr lang="de-DE" sz="1600" dirty="0">
                <a:latin typeface="Verdana" panose="020B0604030504040204" pitchFamily="34" charset="0"/>
                <a:ea typeface="Verdana" panose="020B0604030504040204" pitchFamily="34" charset="0"/>
                <a:cs typeface="Verdana" panose="020B0604030504040204" pitchFamily="34" charset="0"/>
              </a:rPr>
              <a:t> 1 ABGB bei solcher Vertragslage angewendet werden </a:t>
            </a:r>
            <a:r>
              <a:rPr lang="de-DE" sz="1600" dirty="0" smtClean="0">
                <a:latin typeface="Verdana" panose="020B0604030504040204" pitchFamily="34" charset="0"/>
                <a:ea typeface="Verdana" panose="020B0604030504040204" pitchFamily="34" charset="0"/>
                <a:cs typeface="Verdana" panose="020B0604030504040204" pitchFamily="34" charset="0"/>
              </a:rPr>
              <a:t>kann; </a:t>
            </a:r>
            <a:r>
              <a:rPr lang="de-DE" sz="1600" dirty="0">
                <a:latin typeface="Verdana" panose="020B0604030504040204" pitchFamily="34" charset="0"/>
                <a:ea typeface="Verdana" panose="020B0604030504040204" pitchFamily="34" charset="0"/>
                <a:cs typeface="Verdana" panose="020B0604030504040204" pitchFamily="34" charset="0"/>
              </a:rPr>
              <a:t>die dort als Nichtigkeitssanktion verankerte </a:t>
            </a:r>
            <a:r>
              <a:rPr lang="de-DE" sz="1600" dirty="0" smtClean="0">
                <a:latin typeface="Verdana" panose="020B0604030504040204" pitchFamily="34" charset="0"/>
                <a:ea typeface="Verdana" panose="020B0604030504040204" pitchFamily="34" charset="0"/>
                <a:cs typeface="Verdana" panose="020B0604030504040204" pitchFamily="34" charset="0"/>
              </a:rPr>
              <a:t>Sitten-widrigkeit </a:t>
            </a:r>
            <a:r>
              <a:rPr lang="de-DE" sz="1600" dirty="0">
                <a:latin typeface="Verdana" panose="020B0604030504040204" pitchFamily="34" charset="0"/>
                <a:ea typeface="Verdana" panose="020B0604030504040204" pitchFamily="34" charset="0"/>
                <a:cs typeface="Verdana" panose="020B0604030504040204" pitchFamily="34" charset="0"/>
              </a:rPr>
              <a:t>ist insbesondere dann anzunehmen, wenn die </a:t>
            </a:r>
            <a:r>
              <a:rPr lang="de-DE" sz="1600" dirty="0" err="1" smtClean="0">
                <a:latin typeface="Verdana" panose="020B0604030504040204" pitchFamily="34" charset="0"/>
                <a:ea typeface="Verdana" panose="020B0604030504040204" pitchFamily="34" charset="0"/>
                <a:cs typeface="Verdana" panose="020B0604030504040204" pitchFamily="34" charset="0"/>
              </a:rPr>
              <a:t>vorzunehm</a:t>
            </a:r>
            <a:r>
              <a:rPr lang="de-DE" sz="1600" dirty="0" smtClean="0">
                <a:latin typeface="Verdana" panose="020B0604030504040204" pitchFamily="34" charset="0"/>
                <a:ea typeface="Verdana" panose="020B0604030504040204" pitchFamily="34" charset="0"/>
                <a:cs typeface="Verdana" panose="020B0604030504040204" pitchFamily="34" charset="0"/>
              </a:rPr>
              <a:t>-ende </a:t>
            </a:r>
            <a:r>
              <a:rPr lang="de-DE" sz="1600" dirty="0">
                <a:latin typeface="Verdana" panose="020B0604030504040204" pitchFamily="34" charset="0"/>
                <a:ea typeface="Verdana" panose="020B0604030504040204" pitchFamily="34" charset="0"/>
                <a:cs typeface="Verdana" panose="020B0604030504040204" pitchFamily="34" charset="0"/>
              </a:rPr>
              <a:t>Abwägung eine </a:t>
            </a:r>
            <a:r>
              <a:rPr lang="de-DE" sz="1600" b="1" dirty="0">
                <a:latin typeface="Verdana" panose="020B0604030504040204" pitchFamily="34" charset="0"/>
                <a:ea typeface="Verdana" panose="020B0604030504040204" pitchFamily="34" charset="0"/>
                <a:cs typeface="Verdana" panose="020B0604030504040204" pitchFamily="34" charset="0"/>
              </a:rPr>
              <a:t>grobe Verletzung rechtlich geschützter Interessen </a:t>
            </a:r>
            <a:r>
              <a:rPr lang="de-DE" sz="1600" dirty="0">
                <a:latin typeface="Verdana" panose="020B0604030504040204" pitchFamily="34" charset="0"/>
                <a:ea typeface="Verdana" panose="020B0604030504040204" pitchFamily="34" charset="0"/>
                <a:cs typeface="Verdana" panose="020B0604030504040204" pitchFamily="34" charset="0"/>
              </a:rPr>
              <a:t>oder bei Interessenkollisionen </a:t>
            </a:r>
            <a:r>
              <a:rPr lang="de-DE" sz="1600" b="1" dirty="0">
                <a:latin typeface="Verdana" panose="020B0604030504040204" pitchFamily="34" charset="0"/>
                <a:ea typeface="Verdana" panose="020B0604030504040204" pitchFamily="34" charset="0"/>
                <a:cs typeface="Verdana" panose="020B0604030504040204" pitchFamily="34" charset="0"/>
              </a:rPr>
              <a:t>ein grobes Missverhältnis zwischen den durch entsprechende Vertragsbestimmungen geförderten Interessen des einen Vertragsteils und den zurückgesetzten Interessen des anderen </a:t>
            </a:r>
            <a:r>
              <a:rPr lang="de-DE" sz="1600" b="1" dirty="0" smtClean="0">
                <a:latin typeface="Verdana" panose="020B0604030504040204" pitchFamily="34" charset="0"/>
                <a:ea typeface="Verdana" panose="020B0604030504040204" pitchFamily="34" charset="0"/>
                <a:cs typeface="Verdana" panose="020B0604030504040204" pitchFamily="34" charset="0"/>
              </a:rPr>
              <a:t>ergibt</a:t>
            </a:r>
            <a:r>
              <a:rPr lang="de-DE" sz="1600" dirty="0" smtClean="0">
                <a:latin typeface="Verdana" panose="020B0604030504040204" pitchFamily="34" charset="0"/>
                <a:ea typeface="Verdana" panose="020B0604030504040204" pitchFamily="34" charset="0"/>
                <a:cs typeface="Verdana" panose="020B0604030504040204" pitchFamily="34" charset="0"/>
              </a:rPr>
              <a:t>.</a:t>
            </a:r>
          </a:p>
          <a:p>
            <a:pPr lvl="1"/>
            <a:r>
              <a:rPr lang="de-DE" sz="1600" dirty="0" smtClean="0">
                <a:latin typeface="Verdana" panose="020B0604030504040204" pitchFamily="34" charset="0"/>
                <a:ea typeface="Verdana" panose="020B0604030504040204" pitchFamily="34" charset="0"/>
                <a:cs typeface="Verdana" panose="020B0604030504040204" pitchFamily="34" charset="0"/>
              </a:rPr>
              <a:t>Erfasst </a:t>
            </a:r>
            <a:r>
              <a:rPr lang="de-DE" sz="1600" dirty="0">
                <a:latin typeface="Verdana" panose="020B0604030504040204" pitchFamily="34" charset="0"/>
                <a:ea typeface="Verdana" panose="020B0604030504040204" pitchFamily="34" charset="0"/>
                <a:cs typeface="Verdana" panose="020B0604030504040204" pitchFamily="34" charset="0"/>
              </a:rPr>
              <a:t>die Sittenwidrigkeit nur einen Teil der gesamten Vereinbarung, so tritt </a:t>
            </a:r>
            <a:r>
              <a:rPr lang="de-DE" sz="1600" b="1" dirty="0">
                <a:latin typeface="Verdana" panose="020B0604030504040204" pitchFamily="34" charset="0"/>
                <a:ea typeface="Verdana" panose="020B0604030504040204" pitchFamily="34" charset="0"/>
                <a:cs typeface="Verdana" panose="020B0604030504040204" pitchFamily="34" charset="0"/>
              </a:rPr>
              <a:t>Teilnichtigkeit</a:t>
            </a:r>
            <a:r>
              <a:rPr lang="de-DE" sz="1600" dirty="0">
                <a:latin typeface="Verdana" panose="020B0604030504040204" pitchFamily="34" charset="0"/>
                <a:ea typeface="Verdana" panose="020B0604030504040204" pitchFamily="34" charset="0"/>
                <a:cs typeface="Verdana" panose="020B0604030504040204" pitchFamily="34" charset="0"/>
              </a:rPr>
              <a:t> ein, wogegen der Restvertrag wirksam </a:t>
            </a:r>
            <a:r>
              <a:rPr lang="de-DE" sz="1600" dirty="0" smtClean="0">
                <a:latin typeface="Verdana" panose="020B0604030504040204" pitchFamily="34" charset="0"/>
                <a:ea typeface="Verdana" panose="020B0604030504040204" pitchFamily="34" charset="0"/>
                <a:cs typeface="Verdana" panose="020B0604030504040204" pitchFamily="34" charset="0"/>
              </a:rPr>
              <a:t>bleibt</a:t>
            </a:r>
            <a:r>
              <a:rPr lang="de-DE" sz="1600" dirty="0" smtClean="0">
                <a:latin typeface="Verdana" panose="020B0604030504040204" pitchFamily="34" charset="0"/>
                <a:ea typeface="Verdana" panose="020B0604030504040204" pitchFamily="34" charset="0"/>
                <a:cs typeface="Verdana" panose="020B0604030504040204" pitchFamily="34" charset="0"/>
              </a:rPr>
              <a:t>.“</a:t>
            </a:r>
            <a:endParaRPr lang="de-DE" sz="1600" dirty="0">
              <a:latin typeface="Verdana" panose="020B0604030504040204" pitchFamily="34" charset="0"/>
              <a:ea typeface="Verdana" panose="020B0604030504040204" pitchFamily="34" charset="0"/>
              <a:cs typeface="Verdana" panose="020B0604030504040204" pitchFamily="34" charset="0"/>
            </a:endParaRPr>
          </a:p>
          <a:p>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de-DE" sz="1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165089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7</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4</a:t>
            </a:r>
          </a:p>
          <a:p>
            <a:pPr marL="495300" indent="-495300" algn="ctr">
              <a:buNone/>
              <a:defRPr/>
            </a:pPr>
            <a:endParaRPr lang="de-DE" altLang="de-DE" sz="1400" dirty="0">
              <a:latin typeface="Verdana" panose="020B0604030504040204" pitchFamily="34" charset="0"/>
              <a:ea typeface="Verdana" panose="020B0604030504040204" pitchFamily="34" charset="0"/>
              <a:cs typeface="Verdana" panose="020B0604030504040204" pitchFamily="34" charset="0"/>
            </a:endParaRPr>
          </a:p>
          <a:p>
            <a:pPr marL="495300" indent="-495300">
              <a:buNone/>
              <a:defRPr/>
            </a:pPr>
            <a:r>
              <a:rPr lang="de-DE" sz="1800" b="1" dirty="0" smtClean="0">
                <a:latin typeface="Verdana" panose="020B0604030504040204" pitchFamily="34" charset="0"/>
                <a:ea typeface="Verdana" panose="020B0604030504040204" pitchFamily="34" charset="0"/>
                <a:cs typeface="Verdana" panose="020B0604030504040204" pitchFamily="34" charset="0"/>
              </a:rPr>
              <a:t>Prüfungsschema AGB-Kontrolle</a:t>
            </a:r>
          </a:p>
          <a:p>
            <a:pPr marL="495300" indent="-495300">
              <a:buNone/>
              <a:defRPr/>
            </a:pPr>
            <a:endParaRPr lang="de-DE" sz="1400" b="1" dirty="0" smtClean="0">
              <a:latin typeface="Verdana" panose="020B0604030504040204" pitchFamily="34" charset="0"/>
              <a:ea typeface="Verdana" panose="020B0604030504040204" pitchFamily="34" charset="0"/>
              <a:cs typeface="Verdana" panose="020B0604030504040204" pitchFamily="34" charset="0"/>
            </a:endParaRPr>
          </a:p>
          <a:p>
            <a:pPr marL="495300" indent="-495300">
              <a:buFont typeface="+mj-lt"/>
              <a:buAutoNum type="arabicPeriod"/>
              <a:defRPr/>
            </a:pPr>
            <a:r>
              <a:rPr lang="de-DE" sz="1800" u="sng" dirty="0" smtClean="0">
                <a:latin typeface="Verdana" panose="020B0604030504040204" pitchFamily="34" charset="0"/>
                <a:ea typeface="Verdana" panose="020B0604030504040204" pitchFamily="34" charset="0"/>
                <a:cs typeface="Verdana" panose="020B0604030504040204" pitchFamily="34" charset="0"/>
              </a:rPr>
              <a:t>Einbeziehungskontrolle</a:t>
            </a:r>
          </a:p>
          <a:p>
            <a:pPr marL="685800"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Sind AGB </a:t>
            </a:r>
            <a:r>
              <a:rPr lang="de-DE" sz="1800" dirty="0">
                <a:latin typeface="Verdana" panose="020B0604030504040204" pitchFamily="34" charset="0"/>
                <a:ea typeface="Verdana" panose="020B0604030504040204" pitchFamily="34" charset="0"/>
                <a:cs typeface="Verdana" panose="020B0604030504040204" pitchFamily="34" charset="0"/>
              </a:rPr>
              <a:t>V</a:t>
            </a:r>
            <a:r>
              <a:rPr lang="de-DE" sz="1800" dirty="0" smtClean="0">
                <a:latin typeface="Verdana" panose="020B0604030504040204" pitchFamily="34" charset="0"/>
                <a:ea typeface="Verdana" panose="020B0604030504040204" pitchFamily="34" charset="0"/>
                <a:cs typeface="Verdana" panose="020B0604030504040204" pitchFamily="34" charset="0"/>
              </a:rPr>
              <a:t>ertragsbestandteil geworden?</a:t>
            </a:r>
          </a:p>
          <a:p>
            <a:pPr marL="685800"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Angesichts der “</a:t>
            </a:r>
            <a:r>
              <a:rPr lang="de-DE" sz="1800" dirty="0" err="1" smtClean="0">
                <a:latin typeface="Verdana" panose="020B0604030504040204" pitchFamily="34" charset="0"/>
                <a:ea typeface="Verdana" panose="020B0604030504040204" pitchFamily="34" charset="0"/>
                <a:cs typeface="Verdana" panose="020B0604030504040204" pitchFamily="34" charset="0"/>
              </a:rPr>
              <a:t>Bieterkonstrunktion</a:t>
            </a:r>
            <a:r>
              <a:rPr lang="de-DE" sz="1800" dirty="0" smtClean="0">
                <a:latin typeface="Verdana" panose="020B0604030504040204" pitchFamily="34" charset="0"/>
                <a:ea typeface="Verdana" panose="020B0604030504040204" pitchFamily="34" charset="0"/>
                <a:cs typeface="Verdana" panose="020B0604030504040204" pitchFamily="34" charset="0"/>
              </a:rPr>
              <a:t>“ zumeist kein Thema</a:t>
            </a:r>
          </a:p>
          <a:p>
            <a:pPr marL="685800"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Aber auch Ö-Normen </a:t>
            </a:r>
            <a:r>
              <a:rPr lang="de-DE" sz="1800" dirty="0" err="1" smtClean="0">
                <a:latin typeface="Verdana" panose="020B0604030504040204" pitchFamily="34" charset="0"/>
                <a:ea typeface="Verdana" panose="020B0604030504040204" pitchFamily="34" charset="0"/>
                <a:cs typeface="Verdana" panose="020B0604030504040204" pitchFamily="34" charset="0"/>
              </a:rPr>
              <a:t>grdsl</a:t>
            </a:r>
            <a:r>
              <a:rPr lang="de-DE" sz="1800" dirty="0" smtClean="0">
                <a:latin typeface="Verdana" panose="020B0604030504040204" pitchFamily="34" charset="0"/>
                <a:ea typeface="Verdana" panose="020B0604030504040204" pitchFamily="34" charset="0"/>
                <a:cs typeface="Verdana" panose="020B0604030504040204" pitchFamily="34" charset="0"/>
              </a:rPr>
              <a:t> nur Kraft Vereinbarung </a:t>
            </a:r>
            <a:r>
              <a:rPr lang="de-DE" sz="1800" dirty="0" err="1" smtClean="0">
                <a:latin typeface="Verdana" panose="020B0604030504040204" pitchFamily="34" charset="0"/>
                <a:ea typeface="Verdana" panose="020B0604030504040204" pitchFamily="34" charset="0"/>
                <a:cs typeface="Verdana" panose="020B0604030504040204" pitchFamily="34" charset="0"/>
              </a:rPr>
              <a:t>Vertragsin</a:t>
            </a:r>
            <a:r>
              <a:rPr lang="de-DE" sz="1800" dirty="0" smtClean="0">
                <a:latin typeface="Verdana" panose="020B0604030504040204" pitchFamily="34" charset="0"/>
                <a:ea typeface="Verdana" panose="020B0604030504040204" pitchFamily="34" charset="0"/>
                <a:cs typeface="Verdana" panose="020B0604030504040204" pitchFamily="34" charset="0"/>
              </a:rPr>
              <a:t>-halt (</a:t>
            </a:r>
            <a:r>
              <a:rPr lang="de-DE" sz="1800" dirty="0" err="1" smtClean="0">
                <a:latin typeface="Verdana" panose="020B0604030504040204" pitchFamily="34" charset="0"/>
                <a:ea typeface="Verdana" panose="020B0604030504040204" pitchFamily="34" charset="0"/>
                <a:cs typeface="Verdana" panose="020B0604030504040204" pitchFamily="34" charset="0"/>
              </a:rPr>
              <a:t>ev</a:t>
            </a:r>
            <a:r>
              <a:rPr lang="de-DE" sz="1800" dirty="0" smtClean="0">
                <a:latin typeface="Verdana" panose="020B0604030504040204" pitchFamily="34" charset="0"/>
                <a:ea typeface="Verdana" panose="020B0604030504040204" pitchFamily="34" charset="0"/>
                <a:cs typeface="Verdana" panose="020B0604030504040204" pitchFamily="34" charset="0"/>
              </a:rPr>
              <a:t> ergänzende Auslegung als </a:t>
            </a:r>
            <a:r>
              <a:rPr lang="de-DE" sz="1800" dirty="0">
                <a:latin typeface="Verdana" panose="020B0604030504040204" pitchFamily="34" charset="0"/>
                <a:ea typeface="Verdana" panose="020B0604030504040204" pitchFamily="34" charset="0"/>
                <a:cs typeface="Verdana" panose="020B0604030504040204" pitchFamily="34" charset="0"/>
              </a:rPr>
              <a:t>V</a:t>
            </a:r>
            <a:r>
              <a:rPr lang="de-DE" sz="1800" dirty="0" smtClean="0">
                <a:latin typeface="Verdana" panose="020B0604030504040204" pitchFamily="34" charset="0"/>
                <a:ea typeface="Verdana" panose="020B0604030504040204" pitchFamily="34" charset="0"/>
                <a:cs typeface="Verdana" panose="020B0604030504040204" pitchFamily="34" charset="0"/>
              </a:rPr>
              <a:t>erkehrssitte).</a:t>
            </a:r>
          </a:p>
          <a:p>
            <a:pPr marL="400050" lvl="1" indent="0">
              <a:buNone/>
              <a:defRPr/>
            </a:pPr>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marL="495300" indent="-495300">
              <a:buFont typeface="+mj-lt"/>
              <a:buAutoNum type="arabicPeriod"/>
              <a:defRPr/>
            </a:pPr>
            <a:r>
              <a:rPr lang="de-DE" sz="1800" u="sng" dirty="0">
                <a:latin typeface="Verdana" panose="020B0604030504040204" pitchFamily="34" charset="0"/>
                <a:ea typeface="Verdana" panose="020B0604030504040204" pitchFamily="34" charset="0"/>
                <a:cs typeface="Verdana" panose="020B0604030504040204" pitchFamily="34" charset="0"/>
              </a:rPr>
              <a:t>G</a:t>
            </a:r>
            <a:r>
              <a:rPr lang="de-DE" sz="1800" u="sng" dirty="0" smtClean="0">
                <a:latin typeface="Verdana" panose="020B0604030504040204" pitchFamily="34" charset="0"/>
                <a:ea typeface="Verdana" panose="020B0604030504040204" pitchFamily="34" charset="0"/>
                <a:cs typeface="Verdana" panose="020B0604030504040204" pitchFamily="34" charset="0"/>
              </a:rPr>
              <a:t>eltungskontrolle</a:t>
            </a:r>
          </a:p>
          <a:p>
            <a:pPr marL="0" indent="0">
              <a:buNone/>
            </a:pPr>
            <a:r>
              <a:rPr lang="de-DE" sz="1700" b="1" dirty="0">
                <a:latin typeface="Verdana" panose="020B0604030504040204" pitchFamily="34" charset="0"/>
                <a:ea typeface="Verdana" panose="020B0604030504040204" pitchFamily="34" charset="0"/>
                <a:cs typeface="Verdana" panose="020B0604030504040204" pitchFamily="34" charset="0"/>
              </a:rPr>
              <a:t>§ </a:t>
            </a:r>
            <a:r>
              <a:rPr lang="de-DE" sz="1700" b="1" dirty="0" smtClean="0">
                <a:latin typeface="Verdana" panose="020B0604030504040204" pitchFamily="34" charset="0"/>
                <a:ea typeface="Verdana" panose="020B0604030504040204" pitchFamily="34" charset="0"/>
                <a:cs typeface="Verdana" panose="020B0604030504040204" pitchFamily="34" charset="0"/>
              </a:rPr>
              <a:t>864a</a:t>
            </a:r>
            <a:r>
              <a:rPr lang="de-DE" sz="1700" dirty="0" smtClean="0">
                <a:latin typeface="Verdana" panose="020B0604030504040204" pitchFamily="34" charset="0"/>
                <a:ea typeface="Verdana" panose="020B0604030504040204" pitchFamily="34" charset="0"/>
                <a:cs typeface="Verdana" panose="020B0604030504040204" pitchFamily="34" charset="0"/>
              </a:rPr>
              <a:t> </a:t>
            </a:r>
            <a:r>
              <a:rPr lang="de-DE" sz="1700" b="1" dirty="0" smtClean="0">
                <a:latin typeface="Verdana" panose="020B0604030504040204" pitchFamily="34" charset="0"/>
                <a:ea typeface="Verdana" panose="020B0604030504040204" pitchFamily="34" charset="0"/>
                <a:cs typeface="Verdana" panose="020B0604030504040204" pitchFamily="34" charset="0"/>
              </a:rPr>
              <a:t>ABGB</a:t>
            </a:r>
            <a:r>
              <a:rPr lang="de-DE" sz="1700" dirty="0" smtClean="0">
                <a:latin typeface="Verdana" panose="020B0604030504040204" pitchFamily="34" charset="0"/>
                <a:ea typeface="Verdana" panose="020B0604030504040204" pitchFamily="34" charset="0"/>
                <a:cs typeface="Verdana" panose="020B0604030504040204" pitchFamily="34" charset="0"/>
              </a:rPr>
              <a:t>: </a:t>
            </a:r>
            <a:r>
              <a:rPr lang="de-DE" sz="1700" dirty="0">
                <a:latin typeface="Verdana" panose="020B0604030504040204" pitchFamily="34" charset="0"/>
                <a:ea typeface="Verdana" panose="020B0604030504040204" pitchFamily="34" charset="0"/>
                <a:cs typeface="Verdana" panose="020B0604030504040204" pitchFamily="34" charset="0"/>
              </a:rPr>
              <a:t>Bestimmungen ungewöhnlichen Inhaltes in Allgemeinen Geschäftsbedingungen oder Vertragsformblättern, die ein Vertragsteil verwendet hat, werden nicht Vertragsbestandteil, wenn sie dem anderen Teil nachteilig sind und er mit ihnen auch nach den Umständen, vor allem nach dem äußeren Erscheinungsbild der Urkunde, nicht zu rechnen brauchte; es sei denn, der eine Vertragsteil hat den anderen besonders darauf hingewiesen</a:t>
            </a:r>
            <a:r>
              <a:rPr lang="de-DE" sz="1700" dirty="0" smtClean="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960663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8</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a:t>
            </a:r>
            <a:r>
              <a:rPr lang="de-AT" altLang="de-DE" sz="1900" b="1" dirty="0">
                <a:latin typeface="Verdana" pitchFamily="34" charset="0"/>
              </a:rPr>
              <a:t>5</a:t>
            </a:r>
            <a:endParaRPr lang="de-AT" altLang="de-DE" sz="1900" b="1" dirty="0" smtClean="0">
              <a:latin typeface="Verdana" pitchFamily="34" charset="0"/>
            </a:endParaRPr>
          </a:p>
          <a:p>
            <a:pPr marL="495300" indent="-495300" algn="ctr">
              <a:buNone/>
              <a:defRPr/>
            </a:pPr>
            <a:endParaRPr lang="de-DE" altLang="de-DE" sz="1050" dirty="0">
              <a:latin typeface="Verdana" panose="020B0604030504040204" pitchFamily="34" charset="0"/>
              <a:ea typeface="Verdana" panose="020B0604030504040204" pitchFamily="34" charset="0"/>
              <a:cs typeface="Verdana" panose="020B0604030504040204" pitchFamily="34" charset="0"/>
            </a:endParaRPr>
          </a:p>
          <a:p>
            <a:pPr>
              <a:defRPr/>
            </a:pPr>
            <a:r>
              <a:rPr lang="de-DE" sz="1800" dirty="0" smtClean="0">
                <a:latin typeface="Verdana" panose="020B0604030504040204" pitchFamily="34" charset="0"/>
                <a:ea typeface="Verdana" panose="020B0604030504040204" pitchFamily="34" charset="0"/>
                <a:cs typeface="Verdana" panose="020B0604030504040204" pitchFamily="34" charset="0"/>
              </a:rPr>
              <a:t>Ungewöhnlicher Inhalt:</a:t>
            </a:r>
          </a:p>
          <a:p>
            <a:pPr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Für diesen Vertragstyp/Branche objektiv ungewöhnlich – „nicht üblich“</a:t>
            </a:r>
          </a:p>
          <a:p>
            <a:pPr>
              <a:defRPr/>
            </a:pPr>
            <a:r>
              <a:rPr lang="de-DE" sz="1800" dirty="0" smtClean="0">
                <a:latin typeface="Verdana" panose="020B0604030504040204" pitchFamily="34" charset="0"/>
                <a:ea typeface="Verdana" panose="020B0604030504040204" pitchFamily="34" charset="0"/>
                <a:cs typeface="Verdana" panose="020B0604030504040204" pitchFamily="34" charset="0"/>
              </a:rPr>
              <a:t>Nachteilig:</a:t>
            </a:r>
          </a:p>
          <a:p>
            <a:pPr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Abweichung vom dispositiven Recht; anders als bei § 879 </a:t>
            </a:r>
            <a:r>
              <a:rPr lang="de-DE" sz="1800" dirty="0" err="1" smtClean="0">
                <a:latin typeface="Verdana" panose="020B0604030504040204" pitchFamily="34" charset="0"/>
                <a:ea typeface="Verdana" panose="020B0604030504040204" pitchFamily="34" charset="0"/>
                <a:cs typeface="Verdana" panose="020B0604030504040204" pitchFamily="34" charset="0"/>
              </a:rPr>
              <a:t>Abs</a:t>
            </a:r>
            <a:r>
              <a:rPr lang="de-DE" sz="1800" dirty="0" smtClean="0">
                <a:latin typeface="Verdana" panose="020B0604030504040204" pitchFamily="34" charset="0"/>
                <a:ea typeface="Verdana" panose="020B0604030504040204" pitchFamily="34" charset="0"/>
                <a:cs typeface="Verdana" panose="020B0604030504040204" pitchFamily="34" charset="0"/>
              </a:rPr>
              <a:t> 3  ABGB keine grobe </a:t>
            </a:r>
            <a:r>
              <a:rPr lang="de-DE" sz="1800" dirty="0">
                <a:latin typeface="Verdana" panose="020B0604030504040204" pitchFamily="34" charset="0"/>
                <a:ea typeface="Verdana" panose="020B0604030504040204" pitchFamily="34" charset="0"/>
                <a:cs typeface="Verdana" panose="020B0604030504040204" pitchFamily="34" charset="0"/>
              </a:rPr>
              <a:t>B</a:t>
            </a:r>
            <a:r>
              <a:rPr lang="de-DE" sz="1800" dirty="0" smtClean="0">
                <a:latin typeface="Verdana" panose="020B0604030504040204" pitchFamily="34" charset="0"/>
                <a:ea typeface="Verdana" panose="020B0604030504040204" pitchFamily="34" charset="0"/>
                <a:cs typeface="Verdana" panose="020B0604030504040204" pitchFamily="34" charset="0"/>
              </a:rPr>
              <a:t>enachteiligung erforderlich. </a:t>
            </a:r>
          </a:p>
          <a:p>
            <a:pPr>
              <a:defRPr/>
            </a:pPr>
            <a:r>
              <a:rPr lang="de-DE" sz="1800" dirty="0" smtClean="0">
                <a:latin typeface="Verdana" panose="020B0604030504040204" pitchFamily="34" charset="0"/>
                <a:ea typeface="Verdana" panose="020B0604030504040204" pitchFamily="34" charset="0"/>
                <a:cs typeface="Verdana" panose="020B0604030504040204" pitchFamily="34" charset="0"/>
              </a:rPr>
              <a:t>Nicht mit ihnen rechnen musste/kein deutlicher Hinweis</a:t>
            </a:r>
          </a:p>
          <a:p>
            <a:pPr lvl="1">
              <a:buClr>
                <a:srgbClr val="808080"/>
              </a:buClr>
              <a:defRPr/>
            </a:pPr>
            <a:r>
              <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r>
              <a:rPr lang="de-DE" sz="1800" dirty="0">
                <a:solidFill>
                  <a:srgbClr val="000000"/>
                </a:solidFill>
                <a:latin typeface="Verdana" panose="020B0604030504040204" pitchFamily="34" charset="0"/>
                <a:ea typeface="Verdana" panose="020B0604030504040204" pitchFamily="34" charset="0"/>
                <a:cs typeface="Verdana" panose="020B0604030504040204" pitchFamily="34" charset="0"/>
              </a:rPr>
              <a:t>versteckt“ – nach der Stellung im Vertragsgefüge – wo anders als erwartet</a:t>
            </a:r>
            <a:r>
              <a:rPr lang="de-DE" sz="18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a:t>
            </a:r>
          </a:p>
          <a:p>
            <a:pPr>
              <a:buClr>
                <a:srgbClr val="808080"/>
              </a:buClr>
              <a:defRPr/>
            </a:pPr>
            <a:r>
              <a:rPr lang="de-DE" sz="1800" u="sng" dirty="0" smtClean="0">
                <a:solidFill>
                  <a:srgbClr val="000000"/>
                </a:solidFill>
                <a:latin typeface="Verdana" panose="020B0604030504040204" pitchFamily="34" charset="0"/>
                <a:ea typeface="Verdana" panose="020B0604030504040204" pitchFamily="34" charset="0"/>
                <a:cs typeface="Verdana" panose="020B0604030504040204" pitchFamily="34" charset="0"/>
              </a:rPr>
              <a:t>Konkret:</a:t>
            </a:r>
            <a:endParaRPr lang="de-DE" sz="1800" u="sng"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895350" lvl="1" indent="-495300">
              <a:defRPr/>
            </a:pPr>
            <a:r>
              <a:rPr lang="de-DE" sz="1800" dirty="0" smtClean="0">
                <a:latin typeface="Verdana" panose="020B0604030504040204" pitchFamily="34" charset="0"/>
                <a:ea typeface="Verdana" panose="020B0604030504040204" pitchFamily="34" charset="0"/>
                <a:cs typeface="Verdana" panose="020B0604030504040204" pitchFamily="34" charset="0"/>
              </a:rPr>
              <a:t>Bieter erklärt Ausschreibungsunterlagen zu kennen</a:t>
            </a:r>
          </a:p>
          <a:p>
            <a:pPr marL="895350" lvl="1" indent="-495300">
              <a:defRPr/>
            </a:pPr>
            <a:r>
              <a:rPr lang="de-AT" sz="1400" b="1" dirty="0" smtClean="0">
                <a:latin typeface="Verdana" panose="020B0604030504040204" pitchFamily="34" charset="0"/>
                <a:ea typeface="Verdana" panose="020B0604030504040204" pitchFamily="34" charset="0"/>
                <a:cs typeface="Verdana" panose="020B0604030504040204" pitchFamily="34" charset="0"/>
              </a:rPr>
              <a:t>§ 127 </a:t>
            </a:r>
            <a:r>
              <a:rPr lang="de-AT" sz="1400" b="1" dirty="0" err="1" smtClean="0">
                <a:latin typeface="Verdana" panose="020B0604030504040204" pitchFamily="34" charset="0"/>
                <a:ea typeface="Verdana" panose="020B0604030504040204" pitchFamily="34" charset="0"/>
                <a:cs typeface="Verdana" panose="020B0604030504040204" pitchFamily="34" charset="0"/>
              </a:rPr>
              <a:t>Abs</a:t>
            </a:r>
            <a:r>
              <a:rPr lang="de-AT" sz="1400" b="1" dirty="0" smtClean="0">
                <a:latin typeface="Verdana" panose="020B0604030504040204" pitchFamily="34" charset="0"/>
                <a:ea typeface="Verdana" panose="020B0604030504040204" pitchFamily="34" charset="0"/>
                <a:cs typeface="Verdana" panose="020B0604030504040204" pitchFamily="34" charset="0"/>
              </a:rPr>
              <a:t> 2/294 </a:t>
            </a:r>
            <a:r>
              <a:rPr lang="de-AT" sz="1400" b="1" dirty="0" err="1" smtClean="0">
                <a:latin typeface="Verdana" panose="020B0604030504040204" pitchFamily="34" charset="0"/>
                <a:ea typeface="Verdana" panose="020B0604030504040204" pitchFamily="34" charset="0"/>
                <a:cs typeface="Verdana" panose="020B0604030504040204" pitchFamily="34" charset="0"/>
              </a:rPr>
              <a:t>Abs</a:t>
            </a:r>
            <a:r>
              <a:rPr lang="de-AT" sz="1400" b="1" dirty="0" smtClean="0">
                <a:latin typeface="Verdana" panose="020B0604030504040204" pitchFamily="34" charset="0"/>
                <a:ea typeface="Verdana" panose="020B0604030504040204" pitchFamily="34" charset="0"/>
                <a:cs typeface="Verdana" panose="020B0604030504040204" pitchFamily="34" charset="0"/>
              </a:rPr>
              <a:t> 2 </a:t>
            </a:r>
            <a:r>
              <a:rPr lang="de-AT" sz="1400" b="1" dirty="0" err="1" smtClean="0">
                <a:latin typeface="Verdana" panose="020B0604030504040204" pitchFamily="34" charset="0"/>
                <a:ea typeface="Verdana" panose="020B0604030504040204" pitchFamily="34" charset="0"/>
                <a:cs typeface="Verdana" panose="020B0604030504040204" pitchFamily="34" charset="0"/>
              </a:rPr>
              <a:t>BVergG</a:t>
            </a:r>
            <a:r>
              <a:rPr lang="de-AT" sz="1400" b="1" dirty="0">
                <a:latin typeface="Verdana" panose="020B0604030504040204" pitchFamily="34" charset="0"/>
                <a:ea typeface="Verdana" panose="020B0604030504040204" pitchFamily="34" charset="0"/>
                <a:cs typeface="Verdana" panose="020B0604030504040204" pitchFamily="34" charset="0"/>
              </a:rPr>
              <a:t>:</a:t>
            </a:r>
            <a:r>
              <a:rPr lang="de-AT" sz="1400" b="1" dirty="0" smtClean="0">
                <a:latin typeface="Verdana" panose="020B0604030504040204" pitchFamily="34" charset="0"/>
                <a:ea typeface="Verdana" panose="020B0604030504040204" pitchFamily="34" charset="0"/>
                <a:cs typeface="Verdana" panose="020B0604030504040204" pitchFamily="34" charset="0"/>
              </a:rPr>
              <a:t> </a:t>
            </a:r>
            <a:r>
              <a:rPr lang="de-AT" sz="1400" dirty="0">
                <a:latin typeface="Verdana" panose="020B0604030504040204" pitchFamily="34" charset="0"/>
                <a:ea typeface="Verdana" panose="020B0604030504040204" pitchFamily="34" charset="0"/>
                <a:cs typeface="Verdana" panose="020B0604030504040204" pitchFamily="34" charset="0"/>
              </a:rPr>
              <a:t>Mit der Abgabe seines Angebotes erklärt der Bieter, dass er die Bestimmungen der Ausschreibung kennt, über die </a:t>
            </a:r>
            <a:r>
              <a:rPr lang="de-AT" sz="1400" dirty="0" err="1" smtClean="0">
                <a:latin typeface="Verdana" panose="020B0604030504040204" pitchFamily="34" charset="0"/>
                <a:ea typeface="Verdana" panose="020B0604030504040204" pitchFamily="34" charset="0"/>
                <a:cs typeface="Verdana" panose="020B0604030504040204" pitchFamily="34" charset="0"/>
              </a:rPr>
              <a:t>erforder-lichen</a:t>
            </a:r>
            <a:r>
              <a:rPr lang="de-AT" sz="1400" dirty="0" smtClean="0">
                <a:latin typeface="Verdana" panose="020B0604030504040204" pitchFamily="34" charset="0"/>
                <a:ea typeface="Verdana" panose="020B0604030504040204" pitchFamily="34" charset="0"/>
                <a:cs typeface="Verdana" panose="020B0604030504040204" pitchFamily="34" charset="0"/>
              </a:rPr>
              <a:t> Befugnisse </a:t>
            </a:r>
            <a:r>
              <a:rPr lang="de-AT" sz="1400" dirty="0">
                <a:latin typeface="Verdana" panose="020B0604030504040204" pitchFamily="34" charset="0"/>
                <a:ea typeface="Verdana" panose="020B0604030504040204" pitchFamily="34" charset="0"/>
                <a:cs typeface="Verdana" panose="020B0604030504040204" pitchFamily="34" charset="0"/>
              </a:rPr>
              <a:t>zur Ausführung des Auftrages verfügt, die ausgeschriebene Leistung zu diesen Bestimmungen und den von ihm angegebenen Preisen erbringt und sich bis zum Ablauf der Zuschlagsfrist an sein Angebot bindet.</a:t>
            </a:r>
            <a:endParaRPr lang="de-DE" sz="14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382301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nummernplatzhalt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Font typeface="Wingdings" pitchFamily="2" charset="2"/>
              <a:buChar char="§"/>
              <a:defRPr sz="2600">
                <a:solidFill>
                  <a:schemeClr val="tx1"/>
                </a:solidFill>
                <a:latin typeface="MetaNormal-Roman" pitchFamily="34" charset="0"/>
              </a:defRPr>
            </a:lvl1pPr>
            <a:lvl2pPr marL="742950" indent="-285750">
              <a:spcBef>
                <a:spcPct val="20000"/>
              </a:spcBef>
              <a:buClr>
                <a:schemeClr val="bg2"/>
              </a:buClr>
              <a:buChar char="-"/>
              <a:defRPr sz="2600">
                <a:solidFill>
                  <a:schemeClr val="tx1"/>
                </a:solidFill>
                <a:latin typeface="MetaNormal-Roman" pitchFamily="34" charset="0"/>
              </a:defRPr>
            </a:lvl2pPr>
            <a:lvl3pPr marL="1143000" indent="-228600">
              <a:spcBef>
                <a:spcPct val="20000"/>
              </a:spcBef>
              <a:buClr>
                <a:schemeClr val="bg2"/>
              </a:buClr>
              <a:buFont typeface="Wingdings" pitchFamily="2" charset="2"/>
              <a:buChar char="§"/>
              <a:defRPr sz="2600">
                <a:solidFill>
                  <a:schemeClr val="tx1"/>
                </a:solidFill>
                <a:latin typeface="MetaNormal-Roman" pitchFamily="34" charset="0"/>
              </a:defRPr>
            </a:lvl3pPr>
            <a:lvl4pPr marL="1600200" indent="-228600">
              <a:spcBef>
                <a:spcPct val="20000"/>
              </a:spcBef>
              <a:buClr>
                <a:schemeClr val="bg2"/>
              </a:buClr>
              <a:buChar char="-"/>
              <a:defRPr sz="2600">
                <a:solidFill>
                  <a:schemeClr val="tx1"/>
                </a:solidFill>
                <a:latin typeface="MetaNormal-Roman" pitchFamily="34" charset="0"/>
              </a:defRPr>
            </a:lvl4pPr>
            <a:lvl5pPr marL="2057400" indent="-228600">
              <a:spcBef>
                <a:spcPct val="20000"/>
              </a:spcBef>
              <a:buClr>
                <a:schemeClr val="bg2"/>
              </a:buClr>
              <a:buFont typeface="Wingdings" pitchFamily="2" charset="2"/>
              <a:buChar char="§"/>
              <a:defRPr sz="2600">
                <a:solidFill>
                  <a:schemeClr val="tx1"/>
                </a:solidFill>
                <a:latin typeface="MetaNormal-Roman" pitchFamily="34" charset="0"/>
              </a:defRPr>
            </a:lvl5pPr>
            <a:lvl6pPr marL="25146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6pPr>
            <a:lvl7pPr marL="29718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7pPr>
            <a:lvl8pPr marL="34290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8pPr>
            <a:lvl9pPr marL="3886200" indent="-228600" eaLnBrk="0" fontAlgn="base" hangingPunct="0">
              <a:spcBef>
                <a:spcPct val="20000"/>
              </a:spcBef>
              <a:spcAft>
                <a:spcPct val="0"/>
              </a:spcAft>
              <a:buClr>
                <a:schemeClr val="bg2"/>
              </a:buClr>
              <a:buFont typeface="Wingdings" pitchFamily="2" charset="2"/>
              <a:buChar char="§"/>
              <a:defRPr sz="2600">
                <a:solidFill>
                  <a:schemeClr val="tx1"/>
                </a:solidFill>
                <a:latin typeface="MetaNormal-Roman" pitchFamily="34" charset="0"/>
              </a:defRPr>
            </a:lvl9pPr>
          </a:lstStyle>
          <a:p>
            <a:pPr>
              <a:spcBef>
                <a:spcPct val="0"/>
              </a:spcBef>
              <a:buClrTx/>
              <a:buFontTx/>
              <a:buNone/>
            </a:pPr>
            <a:fld id="{D5995D41-9F24-4E18-970F-04AC1FF847E6}" type="slidenum">
              <a:rPr lang="de-AT" altLang="de-DE" sz="1400" smtClean="0">
                <a:solidFill>
                  <a:srgbClr val="FFFFFF"/>
                </a:solidFill>
                <a:latin typeface="ORKRegular" pitchFamily="2" charset="0"/>
              </a:rPr>
              <a:pPr>
                <a:spcBef>
                  <a:spcPct val="0"/>
                </a:spcBef>
                <a:buClrTx/>
                <a:buFontTx/>
                <a:buNone/>
              </a:pPr>
              <a:t>9</a:t>
            </a:fld>
            <a:endParaRPr lang="de-AT" altLang="de-DE" sz="1400" smtClean="0">
              <a:solidFill>
                <a:srgbClr val="FFFFFF"/>
              </a:solidFill>
              <a:latin typeface="ORKRegular" pitchFamily="2" charset="0"/>
            </a:endParaRPr>
          </a:p>
        </p:txBody>
      </p:sp>
      <p:sp>
        <p:nvSpPr>
          <p:cNvPr id="20483" name="Rectangle 2"/>
          <p:cNvSpPr>
            <a:spLocks noGrp="1" noChangeArrowheads="1"/>
          </p:cNvSpPr>
          <p:nvPr>
            <p:ph type="body" idx="1"/>
          </p:nvPr>
        </p:nvSpPr>
        <p:spPr>
          <a:xfrm>
            <a:off x="468313" y="765175"/>
            <a:ext cx="8135937" cy="5049838"/>
          </a:xfrm>
        </p:spPr>
        <p:txBody>
          <a:bodyPr/>
          <a:lstStyle/>
          <a:p>
            <a:pPr marL="495300" indent="-495300" algn="ctr">
              <a:buNone/>
              <a:defRPr/>
            </a:pPr>
            <a:r>
              <a:rPr lang="de-AT" altLang="de-DE" sz="4000" b="1" dirty="0" smtClean="0">
                <a:latin typeface="Verdana" pitchFamily="34" charset="0"/>
              </a:rPr>
              <a:t>	</a:t>
            </a:r>
            <a:r>
              <a:rPr lang="de-AT" altLang="de-DE" sz="1900" b="1" dirty="0" smtClean="0">
                <a:latin typeface="Verdana" pitchFamily="34" charset="0"/>
              </a:rPr>
              <a:t>Zivilrecht 6</a:t>
            </a:r>
          </a:p>
          <a:p>
            <a:pPr marL="495300" indent="-495300" algn="ctr">
              <a:buNone/>
              <a:defRPr/>
            </a:pPr>
            <a:endParaRPr lang="de-DE" altLang="de-DE" sz="1050" dirty="0">
              <a:latin typeface="Verdana" panose="020B0604030504040204" pitchFamily="34" charset="0"/>
              <a:ea typeface="Verdana" panose="020B0604030504040204" pitchFamily="34" charset="0"/>
              <a:cs typeface="Verdana" panose="020B0604030504040204" pitchFamily="34" charset="0"/>
            </a:endParaRPr>
          </a:p>
          <a:p>
            <a:pPr marL="895350" lvl="1" indent="-495300">
              <a:defRPr/>
            </a:pPr>
            <a:r>
              <a:rPr lang="de-DE" sz="1800" dirty="0" smtClean="0">
                <a:latin typeface="Verdana" panose="020B0604030504040204" pitchFamily="34" charset="0"/>
                <a:ea typeface="Verdana" panose="020B0604030504040204" pitchFamily="34" charset="0"/>
                <a:cs typeface="Verdana" panose="020B0604030504040204" pitchFamily="34" charset="0"/>
              </a:rPr>
              <a:t>§ 864a (wohl) trotzdem anwendbar</a:t>
            </a:r>
          </a:p>
          <a:p>
            <a:pPr marL="400050" lvl="1" indent="0">
              <a:buNone/>
              <a:defRPr/>
            </a:pPr>
            <a:endParaRPr lang="de-DE" sz="1800" dirty="0" smtClean="0">
              <a:latin typeface="Verdana" panose="020B0604030504040204" pitchFamily="34" charset="0"/>
              <a:ea typeface="Verdana" panose="020B0604030504040204" pitchFamily="34" charset="0"/>
              <a:cs typeface="Verdana" panose="020B0604030504040204" pitchFamily="34" charset="0"/>
            </a:endParaRPr>
          </a:p>
          <a:p>
            <a:pPr marL="895350" lvl="1" indent="-495300">
              <a:buFont typeface="+mj-lt"/>
              <a:buAutoNum type="arabicPeriod" startAt="3"/>
              <a:defRPr/>
            </a:pPr>
            <a:r>
              <a:rPr lang="de-DE" sz="1800" u="sng" dirty="0" smtClean="0">
                <a:latin typeface="Verdana" panose="020B0604030504040204" pitchFamily="34" charset="0"/>
                <a:ea typeface="Verdana" panose="020B0604030504040204" pitchFamily="34" charset="0"/>
                <a:cs typeface="Verdana" panose="020B0604030504040204" pitchFamily="34" charset="0"/>
              </a:rPr>
              <a:t>Inhaltskontrolle</a:t>
            </a:r>
          </a:p>
          <a:p>
            <a:pPr marL="400050" lvl="1" indent="0">
              <a:buNone/>
              <a:defRPr/>
            </a:pPr>
            <a:r>
              <a:rPr lang="de-AT" sz="1800" b="1" dirty="0">
                <a:latin typeface="Verdana" panose="020B0604030504040204" pitchFamily="34" charset="0"/>
                <a:ea typeface="Verdana" panose="020B0604030504040204" pitchFamily="34" charset="0"/>
                <a:cs typeface="Verdana" panose="020B0604030504040204" pitchFamily="34" charset="0"/>
              </a:rPr>
              <a:t>§ 879. </a:t>
            </a:r>
            <a:r>
              <a:rPr lang="de-AT" sz="1800" b="1" dirty="0" smtClean="0">
                <a:latin typeface="Verdana" panose="020B0604030504040204" pitchFamily="34" charset="0"/>
                <a:ea typeface="Verdana" panose="020B0604030504040204" pitchFamily="34" charset="0"/>
                <a:cs typeface="Verdana" panose="020B0604030504040204" pitchFamily="34" charset="0"/>
              </a:rPr>
              <a:t>ABGB</a:t>
            </a:r>
          </a:p>
          <a:p>
            <a:pPr marL="400050" lvl="1" indent="0">
              <a:buNone/>
              <a:defRPr/>
            </a:pPr>
            <a:r>
              <a:rPr lang="de-AT" sz="1800" dirty="0" smtClean="0">
                <a:latin typeface="Verdana" panose="020B0604030504040204" pitchFamily="34" charset="0"/>
                <a:ea typeface="Verdana" panose="020B0604030504040204" pitchFamily="34" charset="0"/>
                <a:cs typeface="Verdana" panose="020B0604030504040204" pitchFamily="34" charset="0"/>
              </a:rPr>
              <a:t>(1</a:t>
            </a:r>
            <a:r>
              <a:rPr lang="de-AT" sz="1800" dirty="0">
                <a:latin typeface="Verdana" panose="020B0604030504040204" pitchFamily="34" charset="0"/>
                <a:ea typeface="Verdana" panose="020B0604030504040204" pitchFamily="34" charset="0"/>
                <a:cs typeface="Verdana" panose="020B0604030504040204" pitchFamily="34" charset="0"/>
              </a:rPr>
              <a:t>) Ein Vertrag, der gegen ein gesetzliches Verbot oder gegen die guten Sitten verstößt, ist nichtig</a:t>
            </a:r>
            <a:r>
              <a:rPr lang="de-AT" sz="1800" dirty="0" smtClean="0">
                <a:latin typeface="Verdana" panose="020B0604030504040204" pitchFamily="34" charset="0"/>
                <a:ea typeface="Verdana" panose="020B0604030504040204" pitchFamily="34" charset="0"/>
                <a:cs typeface="Verdana" panose="020B0604030504040204" pitchFamily="34" charset="0"/>
              </a:rPr>
              <a:t>.</a:t>
            </a:r>
            <a:endParaRPr lang="de-AT" sz="1800" u="sng" dirty="0">
              <a:latin typeface="Verdana" panose="020B0604030504040204" pitchFamily="34" charset="0"/>
              <a:ea typeface="Verdana" panose="020B0604030504040204" pitchFamily="34" charset="0"/>
              <a:cs typeface="Verdana" panose="020B0604030504040204" pitchFamily="34" charset="0"/>
            </a:endParaRPr>
          </a:p>
          <a:p>
            <a:pPr marL="400050" lvl="1" indent="0">
              <a:buNone/>
              <a:defRPr/>
            </a:pPr>
            <a:r>
              <a:rPr lang="de-AT" sz="1800" dirty="0">
                <a:latin typeface="Verdana" panose="020B0604030504040204" pitchFamily="34" charset="0"/>
                <a:ea typeface="Verdana" panose="020B0604030504040204" pitchFamily="34" charset="0"/>
                <a:cs typeface="Verdana" panose="020B0604030504040204" pitchFamily="34" charset="0"/>
              </a:rPr>
              <a:t>(3) Eine in Allgemeinen Geschäftsbedingungen oder </a:t>
            </a:r>
            <a:r>
              <a:rPr lang="de-AT" sz="1800" dirty="0" smtClean="0">
                <a:latin typeface="Verdana" panose="020B0604030504040204" pitchFamily="34" charset="0"/>
                <a:ea typeface="Verdana" panose="020B0604030504040204" pitchFamily="34" charset="0"/>
                <a:cs typeface="Verdana" panose="020B0604030504040204" pitchFamily="34" charset="0"/>
              </a:rPr>
              <a:t>Vertragsform-blättern </a:t>
            </a:r>
            <a:r>
              <a:rPr lang="de-AT" sz="1800" dirty="0">
                <a:latin typeface="Verdana" panose="020B0604030504040204" pitchFamily="34" charset="0"/>
                <a:ea typeface="Verdana" panose="020B0604030504040204" pitchFamily="34" charset="0"/>
                <a:cs typeface="Verdana" panose="020B0604030504040204" pitchFamily="34" charset="0"/>
              </a:rPr>
              <a:t>enthaltene Vertragsbestimmung, die nicht eine der beiderseitigen Hauptleistungen festlegt, ist jedenfalls nichtig, wenn sie unter Berücksichtigung aller Umstände des Falles einen Teil gröblich benachteiligt.</a:t>
            </a:r>
          </a:p>
          <a:p>
            <a:pPr marL="685800" lvl="1">
              <a:defRPr/>
            </a:pPr>
            <a:r>
              <a:rPr lang="de-DE" sz="1800" dirty="0">
                <a:latin typeface="Verdana" panose="020B0604030504040204" pitchFamily="34" charset="0"/>
                <a:ea typeface="Verdana" panose="020B0604030504040204" pitchFamily="34" charset="0"/>
                <a:cs typeface="Verdana" panose="020B0604030504040204" pitchFamily="34" charset="0"/>
              </a:rPr>
              <a:t>v</a:t>
            </a:r>
            <a:r>
              <a:rPr lang="de-DE" sz="1800" dirty="0" smtClean="0">
                <a:latin typeface="Verdana" panose="020B0604030504040204" pitchFamily="34" charset="0"/>
                <a:ea typeface="Verdana" panose="020B0604030504040204" pitchFamily="34" charset="0"/>
                <a:cs typeface="Verdana" panose="020B0604030504040204" pitchFamily="34" charset="0"/>
              </a:rPr>
              <a:t>erdünnte Willensfreiheit</a:t>
            </a:r>
          </a:p>
          <a:p>
            <a:pPr marL="685800"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Analogie für einseitig vorformulierte individuelle Vertragstexte</a:t>
            </a:r>
          </a:p>
          <a:p>
            <a:pPr marL="685800" lvl="1">
              <a:defRPr/>
            </a:pPr>
            <a:r>
              <a:rPr lang="de-DE" sz="1800" dirty="0" smtClean="0">
                <a:latin typeface="Verdana" panose="020B0604030504040204" pitchFamily="34" charset="0"/>
                <a:ea typeface="Verdana" panose="020B0604030504040204" pitchFamily="34" charset="0"/>
                <a:cs typeface="Verdana" panose="020B0604030504040204" pitchFamily="34" charset="0"/>
              </a:rPr>
              <a:t>Hauptleistung ausgenommen, hier funktioniert Privatautonomie</a:t>
            </a:r>
          </a:p>
          <a:p>
            <a:pPr marL="685800" lvl="1">
              <a:defRPr/>
            </a:pPr>
            <a:endParaRPr lang="de-DE" sz="1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5329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RAKADGmbH-Recht2012">
  <a:themeElements>
    <a:clrScheme name="">
      <a:dk1>
        <a:srgbClr val="000000"/>
      </a:dk1>
      <a:lt1>
        <a:srgbClr val="FFFFFF"/>
      </a:lt1>
      <a:dk2>
        <a:srgbClr val="FF0000"/>
      </a:dk2>
      <a:lt2>
        <a:srgbClr val="808080"/>
      </a:lt2>
      <a:accent1>
        <a:srgbClr val="777777"/>
      </a:accent1>
      <a:accent2>
        <a:srgbClr val="FF3300"/>
      </a:accent2>
      <a:accent3>
        <a:srgbClr val="FFFFFF"/>
      </a:accent3>
      <a:accent4>
        <a:srgbClr val="000000"/>
      </a:accent4>
      <a:accent5>
        <a:srgbClr val="BDBDBD"/>
      </a:accent5>
      <a:accent6>
        <a:srgbClr val="E72D00"/>
      </a:accent6>
      <a:hlink>
        <a:srgbClr val="0000CC"/>
      </a:hlink>
      <a:folHlink>
        <a:srgbClr val="B2B2B2"/>
      </a:folHlink>
    </a:clrScheme>
    <a:fontScheme name="RAKADGmbH-Recht2012">
      <a:majorFont>
        <a:latin typeface="MetaBlack-Roman"/>
        <a:ea typeface=""/>
        <a:cs typeface=""/>
      </a:majorFont>
      <a:minorFont>
        <a:latin typeface="MetaNormal-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1"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000" b="1" i="0" u="none" strike="noStrike" cap="none" normalizeH="0" baseline="0" smtClean="0">
            <a:ln>
              <a:noFill/>
            </a:ln>
            <a:solidFill>
              <a:schemeClr val="tx1"/>
            </a:solidFill>
            <a:effectLst/>
            <a:latin typeface="Verdana" pitchFamily="34" charset="0"/>
          </a:defRPr>
        </a:defPPr>
      </a:lstStyle>
    </a:lnDef>
  </a:objectDefaults>
  <a:extraClrSchemeLst>
    <a:extraClrScheme>
      <a:clrScheme name="RAKADGmbH-Recht20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AKADGmbH-Recht20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AKADGmbH-Recht20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AKADGmbH-Recht20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AKADGmbH-Recht20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AKADGmbH-Recht20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AKADGmbH-Recht20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RAKADGmbH-Recht2012</Template>
  <TotalTime>0</TotalTime>
  <Words>26</Words>
  <Application>Microsoft Office PowerPoint</Application>
  <PresentationFormat>Bildschirmpräsentation (4:3)</PresentationFormat>
  <Paragraphs>121</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RAKADGmbH-Recht2012</vt:lpstr>
      <vt:lpstr>Nichtige Ausschreibungsbedingungen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Univ. Sbg.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GmbH-Recht</dc:title>
  <dc:creator>Zentraler Informatikdienst</dc:creator>
  <cp:lastModifiedBy>Auer Martin</cp:lastModifiedBy>
  <cp:revision>753</cp:revision>
  <cp:lastPrinted>2019-02-25T13:14:43Z</cp:lastPrinted>
  <dcterms:created xsi:type="dcterms:W3CDTF">2012-12-28T09:39:37Z</dcterms:created>
  <dcterms:modified xsi:type="dcterms:W3CDTF">2019-02-25T13:40:17Z</dcterms:modified>
</cp:coreProperties>
</file>